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8" r:id="rId2"/>
    <p:sldId id="259" r:id="rId3"/>
  </p:sldIdLst>
  <p:sldSz cx="11049000" cy="7239000"/>
  <p:notesSz cx="6858000" cy="9723438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81">
          <p15:clr>
            <a:srgbClr val="A4A3A4"/>
          </p15:clr>
        </p15:guide>
        <p15:guide id="2" pos="34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3300"/>
    <a:srgbClr val="FFFF66"/>
    <a:srgbClr val="CCFF99"/>
    <a:srgbClr val="000066"/>
    <a:srgbClr val="0033CC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2476" autoAdjust="0"/>
  </p:normalViewPr>
  <p:slideViewPr>
    <p:cSldViewPr>
      <p:cViewPr>
        <p:scale>
          <a:sx n="58" d="100"/>
          <a:sy n="58" d="100"/>
        </p:scale>
        <p:origin x="-1186" y="-58"/>
      </p:cViewPr>
      <p:guideLst>
        <p:guide orient="horz" pos="2281"/>
        <p:guide pos="34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8675" y="2249489"/>
            <a:ext cx="9391650" cy="1550987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657350" y="4102100"/>
            <a:ext cx="7734300" cy="18494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909A3-BE0C-496E-8F4A-EA1EDD9747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35560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F0B7F-A365-4D21-AF6F-4B9BD8EE50E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0711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872413" y="642938"/>
            <a:ext cx="2347912" cy="579120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28675" y="642938"/>
            <a:ext cx="6891338" cy="5791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87CCD-A82B-4D46-9CDD-68F268DAB6B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4136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B0911-C48B-470A-BF15-2B04A3A0ECE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845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73125" y="4651376"/>
            <a:ext cx="9391650" cy="1438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73125" y="3068638"/>
            <a:ext cx="9391650" cy="15827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336AE5-6C45-4010-A9E1-F80181F04BEA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1815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28677" y="2090739"/>
            <a:ext cx="4619625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600701" y="2090739"/>
            <a:ext cx="4619625" cy="4343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ED07DD-0295-4627-A998-B541B7400CCF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8373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2450" y="290514"/>
            <a:ext cx="9944100" cy="12065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52452" y="1620839"/>
            <a:ext cx="4881563" cy="674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52452" y="2295526"/>
            <a:ext cx="4881563" cy="4170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613400" y="1620839"/>
            <a:ext cx="4883150" cy="6746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613400" y="2295526"/>
            <a:ext cx="4883150" cy="4170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3048CC-E396-4CB4-9F16-3AA0FE56CA7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51366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986EB8-A589-4929-8FFE-C5679AB5519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15806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AC98E5-C847-484D-B449-2AE7C0C0869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530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2452" y="288925"/>
            <a:ext cx="3635375" cy="1225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319588" y="288926"/>
            <a:ext cx="6176962" cy="6176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2452" y="1514476"/>
            <a:ext cx="3635375" cy="4951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2D0A7D-0F0A-442C-8821-BD95265FB7C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80393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65350" y="5067301"/>
            <a:ext cx="6629400" cy="5984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165350" y="646113"/>
            <a:ext cx="6629400" cy="4343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165350" y="5665788"/>
            <a:ext cx="6629400" cy="8493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489453-6069-4A33-9083-8267D560EE5B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59862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8675" y="642938"/>
            <a:ext cx="939165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wzorzec stylu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8675" y="2090738"/>
            <a:ext cx="939165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wzorce stylu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8675" y="6596063"/>
            <a:ext cx="230187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>
              <a:defRPr sz="16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75075" y="6596063"/>
            <a:ext cx="349885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>
              <a:defRPr sz="16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18450" y="6596063"/>
            <a:ext cx="2301875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>
              <a:defRPr sz="1600"/>
            </a:lvl1pPr>
          </a:lstStyle>
          <a:p>
            <a:fld id="{42261BB1-1E88-4284-A216-407A3BD8C223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6pPr>
      <a:lvl7pPr marL="914400"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7pPr>
      <a:lvl8pPr marL="1371600"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8pPr>
      <a:lvl9pPr marL="1828800"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8082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6pPr>
      <a:lvl7pPr marL="32654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7pPr>
      <a:lvl8pPr marL="37226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8pPr>
      <a:lvl9pPr marL="41798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rs.wne.sggw.pl/en/home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5524500" y="0"/>
            <a:ext cx="0" cy="7239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051" name="Text Box 3" descr="Duża szachownica"/>
          <p:cNvSpPr txBox="1">
            <a:spLocks noChangeArrowheads="1"/>
          </p:cNvSpPr>
          <p:nvPr/>
        </p:nvSpPr>
        <p:spPr bwMode="auto">
          <a:xfrm>
            <a:off x="5811838" y="234950"/>
            <a:ext cx="4805362" cy="6545743"/>
          </a:xfrm>
          <a:prstGeom prst="rect">
            <a:avLst/>
          </a:prstGeom>
          <a:pattFill prst="lgCheck">
            <a:fgClr>
              <a:srgbClr val="FFFF99"/>
            </a:fgClr>
            <a:bgClr>
              <a:srgbClr val="FFFFFF"/>
            </a:bgClr>
          </a:pattFill>
          <a:ln w="317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sz="37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044575">
              <a:spcBef>
                <a:spcPct val="20000"/>
              </a:spcBef>
              <a:buChar char="–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044575">
              <a:spcBef>
                <a:spcPct val="20000"/>
              </a:spcBef>
              <a:buChar char="•"/>
              <a:defRPr sz="27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044575">
              <a:spcBef>
                <a:spcPct val="20000"/>
              </a:spcBef>
              <a:buChar char="–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044575">
              <a:spcBef>
                <a:spcPct val="20000"/>
              </a:spcBef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3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pl-PL" altLang="pl-PL" sz="1600" b="1" dirty="0">
              <a:latin typeface="Verdana" panose="020B0604030504040204" pitchFamily="34" charset="0"/>
            </a:endParaRP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sz="1500" b="1" dirty="0" smtClean="0">
                <a:latin typeface="Verdana" panose="020B0604030504040204" pitchFamily="34" charset="0"/>
              </a:rPr>
              <a:t>WARSAW UNIVERSITY OF LIFE SCIENCES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pl-PL" altLang="pl-PL" sz="1500" b="1" dirty="0" smtClean="0">
                <a:latin typeface="Verdana" panose="020B0604030504040204" pitchFamily="34" charset="0"/>
              </a:rPr>
              <a:t>SGGW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600" b="1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300" b="1" dirty="0" smtClean="0">
                <a:latin typeface="Verdana" panose="020B0604030504040204" pitchFamily="34" charset="0"/>
              </a:rPr>
              <a:t>INSTITUTE OF ECONOMICS AND FINANCE</a:t>
            </a:r>
            <a:endParaRPr lang="pl-PL" altLang="pl-PL" sz="1300" dirty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400" dirty="0">
              <a:latin typeface="Verdana" panose="020B0604030504040204" pitchFamily="34" charset="0"/>
            </a:endParaRPr>
          </a:p>
          <a:p>
            <a:pPr algn="ctr">
              <a:lnSpc>
                <a:spcPct val="30000"/>
              </a:lnSpc>
              <a:spcBef>
                <a:spcPct val="0"/>
              </a:spcBef>
              <a:buFontTx/>
              <a:buNone/>
            </a:pPr>
            <a:endParaRPr lang="pl-PL" altLang="pl-PL" sz="1200" dirty="0">
              <a:latin typeface="Verdana" panose="020B0604030504040204" pitchFamily="34" charset="0"/>
            </a:endParaRPr>
          </a:p>
          <a:p>
            <a:pPr algn="ctr">
              <a:lnSpc>
                <a:spcPct val="20000"/>
              </a:lnSpc>
              <a:spcBef>
                <a:spcPct val="0"/>
              </a:spcBef>
              <a:buFontTx/>
              <a:buNone/>
            </a:pPr>
            <a:endParaRPr lang="pl-PL" altLang="pl-PL" sz="1100" dirty="0">
              <a:latin typeface="Verdan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pl-PL" altLang="pl-PL" sz="1200" dirty="0" smtClean="0">
                <a:latin typeface="Verdana" panose="020B0604030504040204" pitchFamily="34" charset="0"/>
              </a:rPr>
              <a:t> </a:t>
            </a:r>
            <a:r>
              <a:rPr lang="pl-PL" altLang="pl-PL" sz="1100" dirty="0" err="1" smtClean="0">
                <a:latin typeface="Verdana" panose="020B0604030504040204" pitchFamily="34" charset="0"/>
              </a:rPr>
              <a:t>Department</a:t>
            </a:r>
            <a:r>
              <a:rPr lang="pl-PL" altLang="pl-PL" sz="1100" dirty="0" smtClean="0">
                <a:latin typeface="Verdana" panose="020B0604030504040204" pitchFamily="34" charset="0"/>
              </a:rPr>
              <a:t> of International </a:t>
            </a:r>
            <a:r>
              <a:rPr lang="pl-PL" altLang="pl-PL" sz="1100" dirty="0" err="1" smtClean="0">
                <a:latin typeface="Verdana" panose="020B0604030504040204" pitchFamily="34" charset="0"/>
              </a:rPr>
              <a:t>Economics</a:t>
            </a:r>
            <a:r>
              <a:rPr lang="pl-PL" altLang="pl-PL" sz="1100" dirty="0" smtClean="0">
                <a:latin typeface="Verdana" panose="020B0604030504040204" pitchFamily="34" charset="0"/>
              </a:rPr>
              <a:t> and </a:t>
            </a:r>
            <a:r>
              <a:rPr lang="pl-PL" altLang="pl-PL" sz="1100" dirty="0" err="1" smtClean="0">
                <a:latin typeface="Verdana" panose="020B0604030504040204" pitchFamily="34" charset="0"/>
              </a:rPr>
              <a:t>Agribusiness</a:t>
            </a:r>
            <a:endParaRPr lang="pl-PL" altLang="pl-PL" sz="1100" dirty="0">
              <a:latin typeface="Verdana" panose="020B0604030504040204" pitchFamily="34" charset="0"/>
            </a:endParaRPr>
          </a:p>
          <a:p>
            <a:pPr algn="ctr">
              <a:lnSpc>
                <a:spcPct val="130000"/>
              </a:lnSpc>
              <a:spcBef>
                <a:spcPct val="0"/>
              </a:spcBef>
              <a:buFontTx/>
              <a:buNone/>
            </a:pPr>
            <a:endParaRPr lang="pl-PL" altLang="pl-PL" sz="1200" dirty="0">
              <a:latin typeface="Verdan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pl-PL" altLang="pl-PL" sz="2100" dirty="0">
              <a:latin typeface="Verdan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pl-PL" altLang="pl-PL" sz="2100" dirty="0">
              <a:latin typeface="Verdan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pl-PL" altLang="pl-PL" sz="2100" dirty="0">
              <a:latin typeface="Verdana" panose="020B060403050404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endParaRPr lang="pl-PL" altLang="pl-PL" sz="1100" i="1" dirty="0">
              <a:latin typeface="Verdana" panose="020B0604030504040204" pitchFamily="34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pl-PL" altLang="pl-PL" sz="1400" i="1" dirty="0" smtClean="0">
                <a:latin typeface="Verdana" panose="020B0604030504040204" pitchFamily="34" charset="0"/>
              </a:rPr>
              <a:t>18th International </a:t>
            </a:r>
            <a:r>
              <a:rPr lang="pl-PL" altLang="pl-PL" sz="1400" i="1" dirty="0" err="1" smtClean="0">
                <a:latin typeface="Verdana" panose="020B0604030504040204" pitchFamily="34" charset="0"/>
              </a:rPr>
              <a:t>Scientific</a:t>
            </a:r>
            <a:r>
              <a:rPr lang="pl-PL" altLang="pl-PL" sz="1400" i="1" dirty="0" smtClean="0">
                <a:latin typeface="Verdana" panose="020B0604030504040204" pitchFamily="34" charset="0"/>
              </a:rPr>
              <a:t> Conference on</a:t>
            </a:r>
            <a:endParaRPr lang="pl-PL" altLang="pl-PL" sz="1400" i="1" dirty="0">
              <a:latin typeface="Verdana" panose="020B0604030504040204" pitchFamily="34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 algn="ctr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pl-PL" altLang="pl-PL" sz="1700" b="1" dirty="0" smtClean="0">
                <a:solidFill>
                  <a:srgbClr val="000099"/>
                </a:solidFill>
                <a:latin typeface="Verdana" panose="020B0604030504040204" pitchFamily="34" charset="0"/>
              </a:rPr>
              <a:t>GLOBAL PROBLEMS OF AGRICULTURE AND FOOD ECONOMY</a:t>
            </a:r>
            <a:endParaRPr lang="pl-PL" altLang="pl-PL" sz="1700" b="1" dirty="0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l-PL" altLang="pl-PL" sz="1200" b="1" dirty="0" smtClean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None/>
            </a:pPr>
            <a:endParaRPr lang="pl-PL" altLang="pl-PL" sz="1200" b="1" dirty="0" smtClean="0">
              <a:latin typeface="Verdana" panose="020B0604030504040204" pitchFamily="34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pl-PL" altLang="pl-PL" sz="1200" b="1" dirty="0" smtClean="0">
                <a:latin typeface="Verdana" panose="020B0604030504040204" pitchFamily="34" charset="0"/>
              </a:rPr>
              <a:t>Preliminary </a:t>
            </a:r>
            <a:r>
              <a:rPr lang="pl-PL" altLang="pl-PL" sz="1200" b="1" dirty="0" err="1" smtClean="0">
                <a:latin typeface="Verdana" panose="020B0604030504040204" pitchFamily="34" charset="0"/>
              </a:rPr>
              <a:t>announcement</a:t>
            </a:r>
            <a:endParaRPr lang="pl-PL" altLang="pl-PL" sz="1200" b="1" dirty="0" smtClean="0">
              <a:latin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200" dirty="0"/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300" b="1" dirty="0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 algn="ctr">
              <a:lnSpc>
                <a:spcPct val="60000"/>
              </a:lnSpc>
              <a:spcBef>
                <a:spcPct val="0"/>
              </a:spcBef>
              <a:buFontTx/>
              <a:buNone/>
            </a:pPr>
            <a:endParaRPr lang="pl-PL" altLang="pl-PL" sz="1200" dirty="0">
              <a:solidFill>
                <a:srgbClr val="000099"/>
              </a:solidFill>
              <a:latin typeface="Verdana" panose="020B0604030504040204" pitchFamily="34" charset="0"/>
            </a:endParaRPr>
          </a:p>
          <a:p>
            <a:pPr algn="ctr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pl-PL" altLang="pl-PL" sz="1100" dirty="0" err="1" smtClean="0">
                <a:latin typeface="Verdana" panose="020B0604030504040204" pitchFamily="34" charset="0"/>
              </a:rPr>
              <a:t>Warsaw</a:t>
            </a:r>
            <a:r>
              <a:rPr lang="pl-PL" altLang="pl-PL" sz="1100" dirty="0" smtClean="0">
                <a:latin typeface="Verdana" panose="020B0604030504040204" pitchFamily="34" charset="0"/>
              </a:rPr>
              <a:t>, </a:t>
            </a:r>
            <a:r>
              <a:rPr lang="pl-PL" altLang="pl-PL" sz="1100" dirty="0" err="1" smtClean="0">
                <a:latin typeface="Verdana" panose="020B0604030504040204" pitchFamily="34" charset="0"/>
              </a:rPr>
              <a:t>June</a:t>
            </a:r>
            <a:r>
              <a:rPr lang="pl-PL" altLang="pl-PL" sz="1100" dirty="0" smtClean="0">
                <a:latin typeface="Verdana" panose="020B0604030504040204" pitchFamily="34" charset="0"/>
              </a:rPr>
              <a:t>  17th, 2021</a:t>
            </a:r>
            <a:endParaRPr lang="pl-PL" altLang="pl-PL" sz="1100" dirty="0">
              <a:latin typeface="Verdana" panose="020B0604030504040204" pitchFamily="34" charset="0"/>
            </a:endParaRPr>
          </a:p>
        </p:txBody>
      </p:sp>
      <p:sp>
        <p:nvSpPr>
          <p:cNvPr id="8" name="Text Box 4" descr="Duża szachownica"/>
          <p:cNvSpPr txBox="1">
            <a:spLocks noChangeArrowheads="1"/>
          </p:cNvSpPr>
          <p:nvPr/>
        </p:nvSpPr>
        <p:spPr bwMode="auto">
          <a:xfrm>
            <a:off x="439738" y="234949"/>
            <a:ext cx="4797425" cy="6599863"/>
          </a:xfrm>
          <a:prstGeom prst="rect">
            <a:avLst/>
          </a:prstGeom>
          <a:pattFill prst="lgCheck">
            <a:fgClr>
              <a:srgbClr val="FFFF99"/>
            </a:fgClr>
            <a:bgClr>
              <a:srgbClr val="FFFFFF"/>
            </a:bgClr>
          </a:pattFill>
          <a:ln w="317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36000" rIns="108000" bIns="36000"/>
          <a:lstStyle>
            <a:lvl1pPr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22288"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44575"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66863"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0738"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7938" defTabSz="1044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05138" defTabSz="1044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62338" defTabSz="1044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9538" defTabSz="1044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b="1" dirty="0">
                <a:solidFill>
                  <a:srgbClr val="000099"/>
                </a:solidFill>
                <a:latin typeface="Verdana" pitchFamily="34" charset="0"/>
              </a:rPr>
              <a:t>        </a:t>
            </a:r>
            <a:endParaRPr lang="pl-PL" sz="1000" b="1" dirty="0" smtClean="0">
              <a:solidFill>
                <a:srgbClr val="000099"/>
              </a:solidFill>
              <a:latin typeface="Verdana" pitchFamily="34" charset="0"/>
            </a:endParaRPr>
          </a:p>
          <a:p>
            <a:pPr algn="ctr">
              <a:lnSpc>
                <a:spcPts val="1900"/>
              </a:lnSpc>
              <a:spcBef>
                <a:spcPts val="0"/>
              </a:spcBef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 SCIENTIFIC COMMITTEE:</a:t>
            </a:r>
            <a:endParaRPr lang="pl-PL" sz="1050" b="1" dirty="0" smtClean="0">
              <a:solidFill>
                <a:srgbClr val="000099"/>
              </a:solidFill>
              <a:latin typeface="Verdana" pitchFamily="34" charset="0"/>
            </a:endParaRP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endParaRPr lang="pl-PL" sz="1000" dirty="0">
              <a:latin typeface="Verdana" pitchFamily="34" charset="0"/>
            </a:endParaRP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r>
              <a:rPr lang="pl-PL" altLang="pl-PL" sz="1000" dirty="0" smtClean="0">
                <a:latin typeface="Verdana" panose="020B0604030504040204" pitchFamily="34" charset="0"/>
              </a:rPr>
              <a:t>prof. Jakub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Kraciuk</a:t>
            </a:r>
            <a:r>
              <a:rPr lang="pl-PL" sz="1000" dirty="0" smtClean="0">
                <a:latin typeface="Verdana" pitchFamily="34" charset="0"/>
              </a:rPr>
              <a:t> (Chair)</a:t>
            </a:r>
            <a:endParaRPr lang="pl-PL" sz="1000" dirty="0">
              <a:latin typeface="Verdana" pitchFamily="34" charset="0"/>
            </a:endParaRP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dirty="0">
                <a:latin typeface="Verdana" pitchFamily="34" charset="0"/>
              </a:rPr>
              <a:t>prof. </a:t>
            </a:r>
            <a:r>
              <a:rPr lang="pl-PL" sz="1000" dirty="0" smtClean="0">
                <a:latin typeface="Verdana" pitchFamily="34" charset="0"/>
              </a:rPr>
              <a:t>Jan </a:t>
            </a:r>
            <a:r>
              <a:rPr lang="pl-PL" sz="1000" dirty="0">
                <a:latin typeface="Verdana" pitchFamily="34" charset="0"/>
              </a:rPr>
              <a:t>Górecki</a:t>
            </a: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Mariusz </a:t>
            </a:r>
            <a:r>
              <a:rPr lang="pl-PL" sz="1000" dirty="0" err="1" smtClean="0">
                <a:latin typeface="Verdana" pitchFamily="34" charset="0"/>
              </a:rPr>
              <a:t>Hamulczuk</a:t>
            </a:r>
            <a:r>
              <a:rPr lang="pl-PL" sz="1000" dirty="0" smtClean="0">
                <a:latin typeface="Verdana" pitchFamily="34" charset="0"/>
              </a:rPr>
              <a:t>, </a:t>
            </a:r>
            <a:r>
              <a:rPr lang="pl-PL" sz="1000" dirty="0" err="1" smtClean="0">
                <a:latin typeface="Verdana" pitchFamily="34" charset="0"/>
              </a:rPr>
              <a:t>PhD</a:t>
            </a:r>
            <a:endParaRPr lang="pl-PL" sz="1000" dirty="0" smtClean="0">
              <a:latin typeface="Verdana" pitchFamily="34" charset="0"/>
            </a:endParaRP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r>
              <a:rPr lang="pl-PL" altLang="pl-PL" sz="1000" dirty="0" smtClean="0">
                <a:latin typeface="Verdana" pitchFamily="34" charset="0"/>
              </a:rPr>
              <a:t>Dorota Komorowska, </a:t>
            </a:r>
            <a:r>
              <a:rPr lang="pl-PL" altLang="pl-PL" sz="1000" dirty="0" err="1" smtClean="0">
                <a:latin typeface="Verdana" pitchFamily="34" charset="0"/>
              </a:rPr>
              <a:t>PhD</a:t>
            </a:r>
            <a:endParaRPr lang="pl-PL" altLang="pl-PL" sz="1000" dirty="0">
              <a:latin typeface="Verdana" pitchFamily="34" charset="0"/>
            </a:endParaRP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prof. Julian Krzyżanowski</a:t>
            </a: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prof. Mariusz Maciejczak</a:t>
            </a: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dirty="0">
                <a:latin typeface="Verdana" pitchFamily="34" charset="0"/>
              </a:rPr>
              <a:t>p</a:t>
            </a:r>
            <a:r>
              <a:rPr lang="pl-PL" sz="1000" dirty="0" smtClean="0">
                <a:latin typeface="Verdana" pitchFamily="34" charset="0"/>
              </a:rPr>
              <a:t>rof. Maria Parlińska </a:t>
            </a:r>
          </a:p>
          <a:p>
            <a:pPr marL="108000" algn="just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prof</a:t>
            </a:r>
            <a:r>
              <a:rPr lang="pl-PL" sz="1000" dirty="0">
                <a:latin typeface="Verdana" pitchFamily="34" charset="0"/>
              </a:rPr>
              <a:t>. </a:t>
            </a:r>
            <a:r>
              <a:rPr lang="pl-PL" sz="1000" dirty="0" smtClean="0">
                <a:latin typeface="Verdana" pitchFamily="34" charset="0"/>
              </a:rPr>
              <a:t>Stanisław </a:t>
            </a:r>
            <a:r>
              <a:rPr lang="pl-PL" sz="1000" dirty="0">
                <a:latin typeface="Verdana" pitchFamily="34" charset="0"/>
              </a:rPr>
              <a:t>Stańko</a:t>
            </a:r>
          </a:p>
          <a:p>
            <a:pPr marL="108000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 </a:t>
            </a: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108000" algn="ctr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ORGANIZING COMMITTEE:</a:t>
            </a:r>
            <a:endParaRPr lang="pl-PL" sz="1000" dirty="0" smtClean="0">
              <a:solidFill>
                <a:srgbClr val="000099"/>
              </a:solidFill>
              <a:latin typeface="Verdana" pitchFamily="34" charset="0"/>
            </a:endParaRPr>
          </a:p>
          <a:p>
            <a:pPr marL="108000">
              <a:lnSpc>
                <a:spcPts val="1300"/>
              </a:lnSpc>
              <a:spcBef>
                <a:spcPts val="0"/>
              </a:spcBef>
              <a:defRPr/>
            </a:pPr>
            <a:endParaRPr lang="pl-PL" sz="900" dirty="0" smtClean="0">
              <a:latin typeface="Verdana" pitchFamily="34" charset="0"/>
            </a:endParaRPr>
          </a:p>
          <a:p>
            <a:pPr marL="108000">
              <a:lnSpc>
                <a:spcPts val="1300"/>
              </a:lnSpc>
              <a:spcBef>
                <a:spcPts val="0"/>
              </a:spcBef>
              <a:defRPr/>
            </a:pPr>
            <a:endParaRPr lang="pl-PL" sz="900" dirty="0"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CONFERENCE SECRETARIAT:</a:t>
            </a: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72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Teresa Sawicka, MA</a:t>
            </a:r>
            <a:endParaRPr lang="pl-PL" sz="1000" dirty="0"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dirty="0" err="1" smtClean="0">
                <a:latin typeface="Verdana" pitchFamily="34" charset="0"/>
              </a:rPr>
              <a:t>Department</a:t>
            </a:r>
            <a:r>
              <a:rPr lang="pl-PL" sz="1000" dirty="0" smtClean="0">
                <a:latin typeface="Verdana" pitchFamily="34" charset="0"/>
              </a:rPr>
              <a:t> of International </a:t>
            </a:r>
            <a:r>
              <a:rPr lang="pl-PL" sz="1000" dirty="0" err="1" smtClean="0">
                <a:latin typeface="Verdana" pitchFamily="34" charset="0"/>
              </a:rPr>
              <a:t>Economics</a:t>
            </a:r>
            <a:r>
              <a:rPr lang="pl-PL" sz="1000" dirty="0" smtClean="0">
                <a:latin typeface="Verdana" pitchFamily="34" charset="0"/>
              </a:rPr>
              <a:t> and </a:t>
            </a:r>
            <a:r>
              <a:rPr lang="pl-PL" sz="1000" dirty="0" err="1" smtClean="0">
                <a:latin typeface="Verdana" pitchFamily="34" charset="0"/>
              </a:rPr>
              <a:t>Agribusiness</a:t>
            </a:r>
            <a:r>
              <a:rPr lang="pl-PL" sz="1000" dirty="0" smtClean="0">
                <a:latin typeface="Verdana" pitchFamily="34" charset="0"/>
              </a:rPr>
              <a:t>, </a:t>
            </a:r>
            <a:endParaRPr lang="pl-PL" sz="1000" dirty="0"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WARSAW UNIVERSITY OF LIFE SCIENCES - SGGW</a:t>
            </a: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166 Nowoursynowska St.</a:t>
            </a:r>
            <a:endParaRPr lang="pl-PL" sz="1000" dirty="0"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dirty="0">
                <a:latin typeface="Verdana" pitchFamily="34" charset="0"/>
              </a:rPr>
              <a:t>02-787 </a:t>
            </a:r>
            <a:r>
              <a:rPr lang="pl-PL" sz="1000" dirty="0" err="1" smtClean="0">
                <a:latin typeface="Verdana" pitchFamily="34" charset="0"/>
              </a:rPr>
              <a:t>Warsaw</a:t>
            </a:r>
            <a:r>
              <a:rPr lang="pl-PL" sz="1000" dirty="0" smtClean="0">
                <a:latin typeface="Verdana" pitchFamily="34" charset="0"/>
              </a:rPr>
              <a:t>, Poland</a:t>
            </a: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dirty="0" smtClean="0">
                <a:latin typeface="Verdana" pitchFamily="34" charset="0"/>
              </a:rPr>
              <a:t>Block V </a:t>
            </a:r>
            <a:r>
              <a:rPr lang="pl-PL" sz="1000" dirty="0" err="1" smtClean="0">
                <a:latin typeface="Verdana" pitchFamily="34" charset="0"/>
              </a:rPr>
              <a:t>room</a:t>
            </a:r>
            <a:r>
              <a:rPr lang="pl-PL" sz="1000" dirty="0" smtClean="0">
                <a:latin typeface="Verdana" pitchFamily="34" charset="0"/>
              </a:rPr>
              <a:t> 25 </a:t>
            </a:r>
            <a:endParaRPr lang="pl-PL" sz="1000" dirty="0"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dirty="0" err="1" smtClean="0">
                <a:latin typeface="Verdana" pitchFamily="34" charset="0"/>
              </a:rPr>
              <a:t>Ph</a:t>
            </a:r>
            <a:r>
              <a:rPr lang="en-US" sz="1000" dirty="0" smtClean="0">
                <a:latin typeface="Verdana" pitchFamily="34" charset="0"/>
              </a:rPr>
              <a:t>. </a:t>
            </a:r>
            <a:r>
              <a:rPr lang="pl-PL" sz="1000" dirty="0" smtClean="0">
                <a:latin typeface="Verdana" pitchFamily="34" charset="0"/>
              </a:rPr>
              <a:t>+48 </a:t>
            </a:r>
            <a:r>
              <a:rPr lang="en-US" sz="1000" dirty="0" smtClean="0">
                <a:latin typeface="Verdana" pitchFamily="34" charset="0"/>
              </a:rPr>
              <a:t>22</a:t>
            </a:r>
            <a:r>
              <a:rPr lang="pl-PL" sz="1000" dirty="0" smtClean="0">
                <a:latin typeface="Verdana" pitchFamily="34" charset="0"/>
              </a:rPr>
              <a:t> 5</a:t>
            </a:r>
            <a:r>
              <a:rPr lang="en-US" sz="1000" dirty="0" smtClean="0">
                <a:latin typeface="Verdana" pitchFamily="34" charset="0"/>
              </a:rPr>
              <a:t>934102 </a:t>
            </a:r>
            <a:r>
              <a:rPr lang="pl-PL" sz="1000" dirty="0" err="1" smtClean="0">
                <a:latin typeface="Verdana" pitchFamily="34" charset="0"/>
              </a:rPr>
              <a:t>or</a:t>
            </a:r>
            <a:r>
              <a:rPr lang="en-US" sz="1000" dirty="0" smtClean="0">
                <a:latin typeface="Verdana" pitchFamily="34" charset="0"/>
              </a:rPr>
              <a:t> </a:t>
            </a:r>
            <a:r>
              <a:rPr lang="pl-PL" sz="1000" dirty="0" smtClean="0">
                <a:latin typeface="Verdana" pitchFamily="34" charset="0"/>
              </a:rPr>
              <a:t>+48 </a:t>
            </a:r>
            <a:r>
              <a:rPr lang="en-US" sz="1000" dirty="0" smtClean="0">
                <a:latin typeface="Verdana" pitchFamily="34" charset="0"/>
              </a:rPr>
              <a:t>22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en-US" sz="1000" dirty="0" smtClean="0">
                <a:latin typeface="Verdana" pitchFamily="34" charset="0"/>
              </a:rPr>
              <a:t>5934103</a:t>
            </a:r>
            <a:r>
              <a:rPr lang="en-US" sz="1000" dirty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en-US" sz="1000" dirty="0">
                <a:latin typeface="Verdana" pitchFamily="34" charset="0"/>
              </a:rPr>
              <a:t>fax. </a:t>
            </a:r>
            <a:r>
              <a:rPr lang="pl-PL" sz="1000" dirty="0" smtClean="0">
                <a:latin typeface="Verdana" pitchFamily="34" charset="0"/>
              </a:rPr>
              <a:t>+48 </a:t>
            </a:r>
            <a:r>
              <a:rPr lang="en-US" sz="1000" dirty="0" smtClean="0">
                <a:latin typeface="Verdana" pitchFamily="34" charset="0"/>
              </a:rPr>
              <a:t>22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en-US" sz="1000" dirty="0" smtClean="0">
                <a:latin typeface="Verdana" pitchFamily="34" charset="0"/>
              </a:rPr>
              <a:t>5934101 </a:t>
            </a:r>
            <a:endParaRPr lang="pl-PL" sz="1000" dirty="0"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dirty="0">
                <a:latin typeface="Verdana" pitchFamily="34" charset="0"/>
              </a:rPr>
              <a:t>E</a:t>
            </a:r>
            <a:r>
              <a:rPr lang="en-US" sz="1000" dirty="0" smtClean="0">
                <a:latin typeface="Verdana" pitchFamily="34" charset="0"/>
              </a:rPr>
              <a:t>mail</a:t>
            </a:r>
            <a:r>
              <a:rPr lang="en-US" sz="1000" dirty="0">
                <a:latin typeface="Verdana" pitchFamily="34" charset="0"/>
              </a:rPr>
              <a:t>: </a:t>
            </a:r>
            <a:r>
              <a:rPr lang="pl-PL" sz="1000" dirty="0" err="1" smtClean="0">
                <a:latin typeface="Verdana" pitchFamily="34" charset="0"/>
              </a:rPr>
              <a:t>global</a:t>
            </a:r>
            <a:r>
              <a:rPr lang="pl-PL" sz="1000" dirty="0">
                <a:latin typeface="Verdana" pitchFamily="34" charset="0"/>
              </a:rPr>
              <a:t>@</a:t>
            </a:r>
            <a:r>
              <a:rPr lang="en-US" sz="1000" dirty="0" err="1" smtClean="0">
                <a:latin typeface="Verdana" pitchFamily="34" charset="0"/>
              </a:rPr>
              <a:t>sggw</a:t>
            </a:r>
            <a:r>
              <a:rPr lang="en-US" sz="1000" dirty="0" smtClean="0">
                <a:latin typeface="Verdana" pitchFamily="34" charset="0"/>
              </a:rPr>
              <a:t>.</a:t>
            </a:r>
            <a:r>
              <a:rPr lang="pl-PL" sz="1000" dirty="0" err="1" smtClean="0">
                <a:latin typeface="Verdana" pitchFamily="34" charset="0"/>
              </a:rPr>
              <a:t>edu</a:t>
            </a:r>
            <a:r>
              <a:rPr lang="pl-PL" sz="1000" dirty="0" smtClean="0">
                <a:latin typeface="Verdana" pitchFamily="34" charset="0"/>
              </a:rPr>
              <a:t>.</a:t>
            </a:r>
            <a:r>
              <a:rPr lang="en-US" sz="1000" dirty="0" err="1" smtClean="0">
                <a:latin typeface="Verdana" pitchFamily="34" charset="0"/>
              </a:rPr>
              <a:t>pl</a:t>
            </a:r>
            <a:endParaRPr lang="pl-PL" sz="1000" dirty="0">
              <a:latin typeface="Verdana" pitchFamily="34" charset="0"/>
            </a:endParaRPr>
          </a:p>
          <a:p>
            <a:pPr marL="108000" algn="just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108000">
              <a:lnSpc>
                <a:spcPts val="1350"/>
              </a:lnSpc>
              <a:spcBef>
                <a:spcPts val="0"/>
              </a:spcBef>
              <a:defRPr/>
            </a:pPr>
            <a:r>
              <a:rPr lang="pl-PL" sz="1000" b="1" dirty="0">
                <a:solidFill>
                  <a:srgbClr val="000099"/>
                </a:solidFill>
                <a:latin typeface="Verdana" pitchFamily="34" charset="0"/>
              </a:rPr>
              <a:t>      </a:t>
            </a:r>
            <a:endParaRPr lang="pl-PL" sz="1000" dirty="0">
              <a:latin typeface="Verdana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594897" y="2518808"/>
            <a:ext cx="3273417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l-PL" altLang="pl-PL" sz="1000" dirty="0" smtClean="0">
                <a:latin typeface="Verdana" panose="020B0604030504040204" pitchFamily="34" charset="0"/>
              </a:rPr>
              <a:t>Tomasz Klusek.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PhD</a:t>
            </a:r>
            <a:r>
              <a:rPr lang="pl-PL" altLang="pl-PL" sz="1000" dirty="0" smtClean="0">
                <a:latin typeface="Verdana" panose="020B0604030504040204" pitchFamily="34" charset="0"/>
              </a:rPr>
              <a:t> (Chair)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Janusz Majewski,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PhD</a:t>
            </a:r>
            <a:r>
              <a:rPr lang="pl-PL" altLang="pl-PL" sz="1000" dirty="0" smtClean="0">
                <a:latin typeface="Verdana" panose="020B0604030504040204" pitchFamily="34" charset="0"/>
              </a:rPr>
              <a:t> (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conference</a:t>
            </a:r>
            <a:r>
              <a:rPr lang="pl-PL" altLang="pl-PL" sz="1000" dirty="0" smtClean="0">
                <a:latin typeface="Verdana" panose="020B0604030504040204" pitchFamily="34" charset="0"/>
              </a:rPr>
              <a:t>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secretary</a:t>
            </a:r>
            <a:r>
              <a:rPr lang="pl-PL" altLang="pl-PL" sz="1000" dirty="0" smtClean="0">
                <a:latin typeface="Verdana" panose="020B0604030504040204" pitchFamily="34" charset="0"/>
              </a:rPr>
              <a:t>)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Marcin Idzik,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PhD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Elżbieta Kacperska,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PhD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Elwira Laskowska,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PhD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Agnieszka Sobolewska,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PhD</a:t>
            </a:r>
            <a:endParaRPr lang="pl-PL" altLang="pl-PL" sz="1000" dirty="0" smtClean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Alicja Stolarska,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PhD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Katarzyna Brzychcy, </a:t>
            </a:r>
            <a:r>
              <a:rPr lang="pl-PL" altLang="pl-PL" sz="1000" dirty="0" err="1">
                <a:latin typeface="Verdana" panose="020B0604030504040204" pitchFamily="34" charset="0"/>
              </a:rPr>
              <a:t>M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Sc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Denys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Cherevyk</a:t>
            </a:r>
            <a:r>
              <a:rPr lang="pl-PL" altLang="pl-PL" sz="1000" dirty="0" smtClean="0">
                <a:latin typeface="Verdana" panose="020B0604030504040204" pitchFamily="34" charset="0"/>
              </a:rPr>
              <a:t>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MSc</a:t>
            </a:r>
            <a:endParaRPr lang="pl-PL" altLang="pl-PL" sz="1000" dirty="0" smtClean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Marta Skrzypczyk,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MSc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Przemysław Suchodolski,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MSc</a:t>
            </a:r>
            <a:endParaRPr lang="en-US" altLang="pl-PL" sz="1000" dirty="0">
              <a:latin typeface="Verdana" panose="020B0604030504040204" pitchFamily="34" charset="0"/>
            </a:endParaRPr>
          </a:p>
          <a:p>
            <a:r>
              <a:rPr lang="pl-PL" altLang="pl-PL" sz="1000" dirty="0" smtClean="0">
                <a:latin typeface="Verdana" panose="020B0604030504040204" pitchFamily="34" charset="0"/>
              </a:rPr>
              <a:t>Anna Twardowska, </a:t>
            </a:r>
            <a:r>
              <a:rPr lang="pl-PL" altLang="pl-PL" sz="1000" dirty="0" err="1" smtClean="0">
                <a:latin typeface="Verdana" panose="020B0604030504040204" pitchFamily="34" charset="0"/>
              </a:rPr>
              <a:t>MSc</a:t>
            </a:r>
            <a:endParaRPr lang="pl-PL" altLang="pl-PL" sz="1000" dirty="0">
              <a:latin typeface="Verdana" panose="020B0604030504040204" pitchFamily="34" charset="0"/>
            </a:endParaRPr>
          </a:p>
          <a:p>
            <a:endParaRPr lang="pl-PL" altLang="pl-PL" sz="1000" dirty="0">
              <a:latin typeface="Verdana" panose="020B0604030504040204" pitchFamily="34" charset="0"/>
            </a:endParaRPr>
          </a:p>
        </p:txBody>
      </p:sp>
      <p:pic>
        <p:nvPicPr>
          <p:cNvPr id="7" name="Obraz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1286" y="2693034"/>
            <a:ext cx="926465" cy="9264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 descr="Duża szachownica"/>
          <p:cNvSpPr txBox="1">
            <a:spLocks noChangeArrowheads="1"/>
          </p:cNvSpPr>
          <p:nvPr/>
        </p:nvSpPr>
        <p:spPr bwMode="auto">
          <a:xfrm>
            <a:off x="5651501" y="287760"/>
            <a:ext cx="4972050" cy="6612428"/>
          </a:xfrm>
          <a:prstGeom prst="rect">
            <a:avLst/>
          </a:prstGeom>
          <a:pattFill prst="lgCheck">
            <a:fgClr>
              <a:srgbClr val="FFFF99"/>
            </a:fgClr>
            <a:bgClr>
              <a:srgbClr val="FFFFFF"/>
            </a:bgClr>
          </a:pattFill>
          <a:ln w="317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 anchor="ctr">
            <a:spAutoFit/>
          </a:bodyPr>
          <a:lstStyle>
            <a:lvl1pPr marL="357188" defTabSz="1044575"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6263" defTabSz="1044575"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044575" defTabSz="1044575"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66863" defTabSz="1044575"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0738" defTabSz="1044575"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7938" defTabSz="1044575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05138" defTabSz="1044575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62338" defTabSz="1044575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9538" defTabSz="1044575" eaLnBrk="0" fontAlgn="base" hangingPunct="0">
              <a:spcBef>
                <a:spcPct val="0"/>
              </a:spcBef>
              <a:spcAft>
                <a:spcPct val="0"/>
              </a:spcAft>
              <a:tabLst>
                <a:tab pos="857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176213">
              <a:lnSpc>
                <a:spcPts val="1300"/>
              </a:lnSpc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CONFERENCE SCHEDULE:</a:t>
            </a:r>
          </a:p>
          <a:p>
            <a:pPr marL="176213">
              <a:lnSpc>
                <a:spcPts val="1300"/>
              </a:lnSpc>
              <a:defRPr/>
            </a:pPr>
            <a:endParaRPr lang="pl-PL" sz="1000" b="1" dirty="0" smtClean="0">
              <a:solidFill>
                <a:srgbClr val="000099"/>
              </a:solidFill>
              <a:latin typeface="Verdana" pitchFamily="34" charset="0"/>
            </a:endParaRPr>
          </a:p>
          <a:p>
            <a:pPr marL="85725">
              <a:lnSpc>
                <a:spcPts val="1340"/>
              </a:lnSpc>
              <a:defRPr/>
            </a:pPr>
            <a:r>
              <a:rPr lang="pl-PL" sz="1000" dirty="0" smtClean="0">
                <a:latin typeface="Verdana" pitchFamily="34" charset="0"/>
              </a:rPr>
              <a:t>Applications form deadline		by </a:t>
            </a:r>
            <a:r>
              <a:rPr lang="pl-PL" sz="1000" b="1" dirty="0" err="1" smtClean="0">
                <a:latin typeface="Verdana" pitchFamily="34" charset="0"/>
              </a:rPr>
              <a:t>June</a:t>
            </a:r>
            <a:r>
              <a:rPr lang="pl-PL" sz="1000" b="1" dirty="0" smtClean="0">
                <a:latin typeface="Verdana" pitchFamily="34" charset="0"/>
              </a:rPr>
              <a:t> 7, </a:t>
            </a:r>
            <a:r>
              <a:rPr lang="pl-PL" sz="1000" b="1" dirty="0" smtClean="0">
                <a:latin typeface="Verdana" pitchFamily="34" charset="0"/>
              </a:rPr>
              <a:t>2021</a:t>
            </a:r>
            <a:r>
              <a:rPr lang="pl-PL" sz="1000" dirty="0" smtClean="0">
                <a:latin typeface="Verdana" pitchFamily="34" charset="0"/>
              </a:rPr>
              <a:t> </a:t>
            </a:r>
          </a:p>
          <a:p>
            <a:pPr marL="85725">
              <a:lnSpc>
                <a:spcPts val="1340"/>
              </a:lnSpc>
              <a:defRPr/>
            </a:pPr>
            <a:r>
              <a:rPr lang="pl-PL" sz="1000" dirty="0" err="1" smtClean="0">
                <a:latin typeface="Verdana" pitchFamily="34" charset="0"/>
              </a:rPr>
              <a:t>Submission</a:t>
            </a:r>
            <a:r>
              <a:rPr lang="pl-PL" sz="1000" dirty="0" smtClean="0">
                <a:latin typeface="Verdana" pitchFamily="34" charset="0"/>
              </a:rPr>
              <a:t> of </a:t>
            </a:r>
            <a:r>
              <a:rPr lang="pl-PL" sz="1000" dirty="0" err="1" smtClean="0">
                <a:latin typeface="Verdana" pitchFamily="34" charset="0"/>
              </a:rPr>
              <a:t>papers</a:t>
            </a:r>
            <a:r>
              <a:rPr lang="pl-PL" sz="1000" dirty="0" smtClean="0">
                <a:latin typeface="Verdana" pitchFamily="34" charset="0"/>
              </a:rPr>
              <a:t> deadline: </a:t>
            </a:r>
            <a:endParaRPr lang="pl-PL" sz="1000" dirty="0">
              <a:latin typeface="Verdana" pitchFamily="34" charset="0"/>
            </a:endParaRPr>
          </a:p>
          <a:p>
            <a:pPr marL="530225" lvl="2" indent="-171450">
              <a:lnSpc>
                <a:spcPts val="1340"/>
              </a:lnSpc>
              <a:buFont typeface="Arial" panose="020B0604020202020204" pitchFamily="34" charset="0"/>
              <a:buChar char="•"/>
              <a:defRPr/>
            </a:pPr>
            <a:r>
              <a:rPr lang="pl-PL" sz="1000" dirty="0" err="1" smtClean="0">
                <a:latin typeface="Verdana" pitchFamily="34" charset="0"/>
              </a:rPr>
              <a:t>Issue</a:t>
            </a:r>
            <a:r>
              <a:rPr lang="pl-PL" sz="1000" dirty="0" smtClean="0">
                <a:latin typeface="Verdana" pitchFamily="34" charset="0"/>
              </a:rPr>
              <a:t> 2/2021 by March 15, 2021</a:t>
            </a:r>
            <a:endParaRPr lang="pl-PL" sz="1000" dirty="0">
              <a:latin typeface="Verdana" pitchFamily="34" charset="0"/>
            </a:endParaRPr>
          </a:p>
          <a:p>
            <a:pPr marL="530225" lvl="2" indent="-171450">
              <a:lnSpc>
                <a:spcPts val="1340"/>
              </a:lnSpc>
              <a:buFont typeface="Arial" panose="020B0604020202020204" pitchFamily="34" charset="0"/>
              <a:buChar char="•"/>
              <a:defRPr/>
            </a:pPr>
            <a:r>
              <a:rPr lang="pl-PL" sz="1000" dirty="0" err="1" smtClean="0">
                <a:latin typeface="Verdana" pitchFamily="34" charset="0"/>
              </a:rPr>
              <a:t>Issue</a:t>
            </a:r>
            <a:r>
              <a:rPr lang="pl-PL" sz="1000" dirty="0" smtClean="0">
                <a:latin typeface="Verdana" pitchFamily="34" charset="0"/>
              </a:rPr>
              <a:t> 3/2021 by </a:t>
            </a:r>
            <a:r>
              <a:rPr lang="pl-PL" sz="1000" dirty="0" err="1" smtClean="0">
                <a:latin typeface="Verdana" pitchFamily="34" charset="0"/>
              </a:rPr>
              <a:t>June</a:t>
            </a:r>
            <a:r>
              <a:rPr lang="pl-PL" sz="1000" dirty="0" smtClean="0">
                <a:latin typeface="Verdana" pitchFamily="34" charset="0"/>
              </a:rPr>
              <a:t> 15, 2021</a:t>
            </a:r>
            <a:endParaRPr lang="pl-PL" sz="1000" dirty="0">
              <a:latin typeface="Verdana" pitchFamily="34" charset="0"/>
            </a:endParaRPr>
          </a:p>
          <a:p>
            <a:pPr marL="530225" lvl="2" indent="-171450">
              <a:lnSpc>
                <a:spcPts val="1340"/>
              </a:lnSpc>
              <a:buFont typeface="Arial" panose="020B0604020202020204" pitchFamily="34" charset="0"/>
              <a:buChar char="•"/>
              <a:defRPr/>
            </a:pPr>
            <a:r>
              <a:rPr lang="pl-PL" sz="1000" dirty="0" err="1" smtClean="0">
                <a:latin typeface="Verdana" pitchFamily="34" charset="0"/>
              </a:rPr>
              <a:t>Issue</a:t>
            </a:r>
            <a:r>
              <a:rPr lang="pl-PL" sz="1000" dirty="0" smtClean="0">
                <a:latin typeface="Verdana" pitchFamily="34" charset="0"/>
              </a:rPr>
              <a:t> 4/2021 by </a:t>
            </a:r>
            <a:r>
              <a:rPr lang="pl-PL" sz="1000" dirty="0" err="1" smtClean="0">
                <a:latin typeface="Verdana" pitchFamily="34" charset="0"/>
              </a:rPr>
              <a:t>September</a:t>
            </a:r>
            <a:r>
              <a:rPr lang="pl-PL" sz="1000" dirty="0" smtClean="0">
                <a:latin typeface="Verdana" pitchFamily="34" charset="0"/>
              </a:rPr>
              <a:t> 15, 2021</a:t>
            </a:r>
            <a:endParaRPr lang="pl-PL" sz="1000" dirty="0">
              <a:latin typeface="Verdana" pitchFamily="34" charset="0"/>
            </a:endParaRPr>
          </a:p>
          <a:p>
            <a:pPr marL="530225" lvl="2" indent="-171450">
              <a:lnSpc>
                <a:spcPts val="1340"/>
              </a:lnSpc>
              <a:buFont typeface="Arial" panose="020B0604020202020204" pitchFamily="34" charset="0"/>
              <a:buChar char="•"/>
              <a:defRPr/>
            </a:pPr>
            <a:r>
              <a:rPr lang="pl-PL" sz="1000" dirty="0" err="1" smtClean="0">
                <a:latin typeface="Verdana" pitchFamily="34" charset="0"/>
              </a:rPr>
              <a:t>Issue</a:t>
            </a:r>
            <a:r>
              <a:rPr lang="pl-PL" sz="1000" dirty="0" smtClean="0">
                <a:latin typeface="Verdana" pitchFamily="34" charset="0"/>
              </a:rPr>
              <a:t> 1/2022 by January15, 2022</a:t>
            </a:r>
            <a:endParaRPr lang="pl-PL" sz="1000" dirty="0">
              <a:latin typeface="Verdana" pitchFamily="34" charset="0"/>
            </a:endParaRPr>
          </a:p>
          <a:p>
            <a:pPr marL="176213">
              <a:lnSpc>
                <a:spcPts val="1340"/>
              </a:lnSpc>
              <a:defRPr/>
            </a:pPr>
            <a:endParaRPr lang="pl-PL" sz="1000" b="1" dirty="0" smtClean="0">
              <a:solidFill>
                <a:srgbClr val="000099"/>
              </a:solidFill>
              <a:latin typeface="Verdana" pitchFamily="34" charset="0"/>
            </a:endParaRPr>
          </a:p>
          <a:p>
            <a:pPr marL="176213">
              <a:lnSpc>
                <a:spcPts val="1340"/>
              </a:lnSpc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HOW TO APPLY FOR THE CONFERENCE: </a:t>
            </a:r>
          </a:p>
          <a:p>
            <a:pPr marL="176213">
              <a:lnSpc>
                <a:spcPts val="1340"/>
              </a:lnSpc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84138"/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can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apply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 the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conference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by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filling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out a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participation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application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form on the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website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http://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</a:rPr>
              <a:t>kemiag.ieif.sggw.pl/en/conferences/warsaw-2021/</a:t>
            </a:r>
            <a:endParaRPr lang="pl-PL" sz="1000" b="1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176213">
              <a:spcBef>
                <a:spcPts val="1200"/>
              </a:spcBef>
              <a:tabLst>
                <a:tab pos="180975" algn="l"/>
              </a:tabLst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CONFERENCE PARTICIPATION PRICE:</a:t>
            </a:r>
          </a:p>
          <a:p>
            <a:pPr marL="176213">
              <a:spcBef>
                <a:spcPts val="0"/>
              </a:spcBef>
              <a:tabLst>
                <a:tab pos="180975" algn="l"/>
              </a:tabLst>
              <a:defRPr/>
            </a:pPr>
            <a:endParaRPr lang="pl-PL" sz="1000" b="1" dirty="0" smtClean="0">
              <a:solidFill>
                <a:srgbClr val="000099"/>
              </a:solidFill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r>
              <a:rPr lang="pl-PL" sz="1000" b="1" dirty="0" smtClean="0">
                <a:latin typeface="Verdana" pitchFamily="34" charset="0"/>
              </a:rPr>
              <a:t>Option 1 </a:t>
            </a:r>
            <a:r>
              <a:rPr lang="pl-PL" sz="1000" dirty="0">
                <a:latin typeface="Verdana" pitchFamily="34" charset="0"/>
              </a:rPr>
              <a:t>– </a:t>
            </a:r>
            <a:r>
              <a:rPr lang="pl-PL" sz="1000" dirty="0" smtClean="0">
                <a:latin typeface="Verdana" pitchFamily="34" charset="0"/>
              </a:rPr>
              <a:t>online </a:t>
            </a:r>
            <a:r>
              <a:rPr lang="pl-PL" sz="1000" dirty="0" err="1" smtClean="0">
                <a:latin typeface="Verdana" pitchFamily="34" charset="0"/>
              </a:rPr>
              <a:t>participation</a:t>
            </a:r>
            <a:r>
              <a:rPr lang="pl-PL" sz="1000" dirty="0" smtClean="0">
                <a:latin typeface="Verdana" pitchFamily="34" charset="0"/>
              </a:rPr>
              <a:t> in the </a:t>
            </a:r>
            <a:r>
              <a:rPr lang="pl-PL" sz="1000" dirty="0" err="1" smtClean="0">
                <a:latin typeface="Verdana" pitchFamily="34" charset="0"/>
              </a:rPr>
              <a:t>conference</a:t>
            </a:r>
            <a:r>
              <a:rPr lang="pl-PL" sz="1000" dirty="0" smtClean="0">
                <a:latin typeface="Verdana" pitchFamily="34" charset="0"/>
              </a:rPr>
              <a:t> with </a:t>
            </a:r>
            <a:r>
              <a:rPr lang="pl-PL" sz="1000" dirty="0" err="1" smtClean="0">
                <a:latin typeface="Verdana" pitchFamily="34" charset="0"/>
              </a:rPr>
              <a:t>publication</a:t>
            </a:r>
            <a:r>
              <a:rPr lang="pl-PL" sz="1000" dirty="0" smtClean="0">
                <a:latin typeface="Verdana" pitchFamily="34" charset="0"/>
              </a:rPr>
              <a:t> in </a:t>
            </a:r>
            <a:r>
              <a:rPr lang="pl-PL" sz="1000" dirty="0" err="1" smtClean="0">
                <a:latin typeface="Verdana" pitchFamily="34" charset="0"/>
              </a:rPr>
              <a:t>Problems</a:t>
            </a:r>
            <a:r>
              <a:rPr lang="pl-PL" sz="1000" dirty="0" smtClean="0">
                <a:latin typeface="Verdana" pitchFamily="34" charset="0"/>
              </a:rPr>
              <a:t> of World </a:t>
            </a:r>
            <a:r>
              <a:rPr lang="pl-PL" sz="1000" dirty="0" err="1" smtClean="0">
                <a:latin typeface="Verdana" pitchFamily="34" charset="0"/>
              </a:rPr>
              <a:t>Agriculture</a:t>
            </a:r>
            <a:r>
              <a:rPr lang="pl-PL" sz="1000" dirty="0" smtClean="0">
                <a:latin typeface="Verdana" pitchFamily="34" charset="0"/>
              </a:rPr>
              <a:t>, </a:t>
            </a:r>
            <a:r>
              <a:rPr lang="pl-PL" sz="1000" dirty="0" err="1" smtClean="0">
                <a:latin typeface="Verdana" pitchFamily="34" charset="0"/>
              </a:rPr>
              <a:t>Scientific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Journal</a:t>
            </a:r>
            <a:r>
              <a:rPr lang="pl-PL" sz="1000" dirty="0" smtClean="0">
                <a:latin typeface="Verdana" pitchFamily="34" charset="0"/>
              </a:rPr>
              <a:t> of WULS-SGGW (in </a:t>
            </a:r>
            <a:r>
              <a:rPr lang="pl-PL" sz="1000" dirty="0" err="1" smtClean="0">
                <a:latin typeface="Verdana" pitchFamily="34" charset="0"/>
              </a:rPr>
              <a:t>Polish</a:t>
            </a:r>
            <a:r>
              <a:rPr lang="pl-PL" sz="1000" dirty="0" smtClean="0">
                <a:latin typeface="Verdana" pitchFamily="34" charset="0"/>
              </a:rPr>
              <a:t> and English), </a:t>
            </a:r>
            <a:r>
              <a:rPr lang="pl-PL" sz="1000" dirty="0" err="1" smtClean="0">
                <a:latin typeface="Verdana" pitchFamily="34" charset="0"/>
              </a:rPr>
              <a:t>free</a:t>
            </a:r>
            <a:r>
              <a:rPr lang="pl-PL" sz="1000" dirty="0" smtClean="0">
                <a:latin typeface="Verdana" pitchFamily="34" charset="0"/>
              </a:rPr>
              <a:t> of </a:t>
            </a:r>
            <a:r>
              <a:rPr lang="pl-PL" sz="1000" dirty="0" err="1" smtClean="0">
                <a:latin typeface="Verdana" pitchFamily="34" charset="0"/>
              </a:rPr>
              <a:t>charge</a:t>
            </a:r>
            <a:r>
              <a:rPr lang="pl-PL" sz="1000" dirty="0" smtClean="0">
                <a:latin typeface="Verdana" pitchFamily="34" charset="0"/>
              </a:rPr>
              <a:t>.</a:t>
            </a:r>
          </a:p>
          <a:p>
            <a:pPr marL="108000">
              <a:spcBef>
                <a:spcPts val="0"/>
              </a:spcBef>
              <a:defRPr/>
            </a:pPr>
            <a:endParaRPr lang="pl-PL" sz="1000" b="1" dirty="0" smtClean="0"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r>
              <a:rPr lang="pl-PL" sz="1000" b="1" dirty="0" smtClean="0">
                <a:latin typeface="Verdana" pitchFamily="34" charset="0"/>
              </a:rPr>
              <a:t>Option 2</a:t>
            </a:r>
            <a:r>
              <a:rPr lang="pl-PL" sz="1000" dirty="0" smtClean="0">
                <a:latin typeface="Verdana" pitchFamily="34" charset="0"/>
              </a:rPr>
              <a:t> – online </a:t>
            </a:r>
            <a:r>
              <a:rPr lang="pl-PL" sz="1000" dirty="0" err="1" smtClean="0">
                <a:latin typeface="Verdana" pitchFamily="34" charset="0"/>
              </a:rPr>
              <a:t>participation</a:t>
            </a:r>
            <a:r>
              <a:rPr lang="pl-PL" sz="1000" dirty="0" smtClean="0">
                <a:latin typeface="Verdana" pitchFamily="34" charset="0"/>
              </a:rPr>
              <a:t> in the </a:t>
            </a:r>
            <a:r>
              <a:rPr lang="pl-PL" sz="1000" dirty="0" err="1" smtClean="0">
                <a:latin typeface="Verdana" pitchFamily="34" charset="0"/>
              </a:rPr>
              <a:t>conference</a:t>
            </a:r>
            <a:r>
              <a:rPr lang="pl-PL" sz="1000" dirty="0" smtClean="0">
                <a:latin typeface="Verdana" pitchFamily="34" charset="0"/>
              </a:rPr>
              <a:t> with the </a:t>
            </a:r>
            <a:r>
              <a:rPr lang="pl-PL" sz="1000" dirty="0" err="1" smtClean="0">
                <a:latin typeface="Verdana" pitchFamily="34" charset="0"/>
              </a:rPr>
              <a:t>paper</a:t>
            </a:r>
            <a:r>
              <a:rPr lang="pl-PL" sz="1000" dirty="0" smtClean="0">
                <a:latin typeface="Verdana" pitchFamily="34" charset="0"/>
              </a:rPr>
              <a:t>, </a:t>
            </a:r>
            <a:r>
              <a:rPr lang="pl-PL" sz="1000" dirty="0" err="1" smtClean="0">
                <a:latin typeface="Verdana" pitchFamily="34" charset="0"/>
              </a:rPr>
              <a:t>free</a:t>
            </a:r>
            <a:r>
              <a:rPr lang="pl-PL" sz="1000" dirty="0" smtClean="0">
                <a:latin typeface="Verdana" pitchFamily="34" charset="0"/>
              </a:rPr>
              <a:t> of </a:t>
            </a:r>
            <a:r>
              <a:rPr lang="pl-PL" sz="1000" dirty="0" err="1" smtClean="0">
                <a:latin typeface="Verdana" pitchFamily="34" charset="0"/>
              </a:rPr>
              <a:t>charge</a:t>
            </a:r>
            <a:r>
              <a:rPr lang="pl-PL" sz="1000" dirty="0" smtClean="0">
                <a:latin typeface="Verdana" pitchFamily="34" charset="0"/>
              </a:rPr>
              <a:t>. </a:t>
            </a:r>
          </a:p>
          <a:p>
            <a:pPr marL="108000">
              <a:spcBef>
                <a:spcPts val="0"/>
              </a:spcBef>
              <a:defRPr/>
            </a:pPr>
            <a:endParaRPr lang="pl-PL" sz="1000" dirty="0" smtClean="0"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r>
              <a:rPr lang="pl-PL" sz="1000" b="1" dirty="0" smtClean="0">
                <a:latin typeface="Verdana" pitchFamily="34" charset="0"/>
              </a:rPr>
              <a:t>Option 3 </a:t>
            </a:r>
            <a:r>
              <a:rPr lang="pl-PL" sz="1000" dirty="0" smtClean="0">
                <a:latin typeface="Verdana" pitchFamily="34" charset="0"/>
              </a:rPr>
              <a:t>– online </a:t>
            </a:r>
            <a:r>
              <a:rPr lang="pl-PL" sz="1000" dirty="0" err="1" smtClean="0">
                <a:latin typeface="Verdana" pitchFamily="34" charset="0"/>
              </a:rPr>
              <a:t>participation</a:t>
            </a:r>
            <a:r>
              <a:rPr lang="pl-PL" sz="1000" dirty="0" smtClean="0">
                <a:latin typeface="Verdana" pitchFamily="34" charset="0"/>
              </a:rPr>
              <a:t> in the </a:t>
            </a:r>
            <a:r>
              <a:rPr lang="pl-PL" sz="1000" dirty="0" err="1" smtClean="0">
                <a:latin typeface="Verdana" pitchFamily="34" charset="0"/>
              </a:rPr>
              <a:t>conference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without</a:t>
            </a:r>
            <a:r>
              <a:rPr lang="pl-PL" sz="1000" dirty="0" smtClean="0">
                <a:latin typeface="Verdana" pitchFamily="34" charset="0"/>
              </a:rPr>
              <a:t> the </a:t>
            </a:r>
            <a:r>
              <a:rPr lang="pl-PL" sz="1000" dirty="0" err="1" smtClean="0">
                <a:latin typeface="Verdana" pitchFamily="34" charset="0"/>
              </a:rPr>
              <a:t>paper</a:t>
            </a:r>
            <a:r>
              <a:rPr lang="pl-PL" sz="1000" dirty="0" smtClean="0">
                <a:latin typeface="Verdana" pitchFamily="34" charset="0"/>
              </a:rPr>
              <a:t>, </a:t>
            </a:r>
            <a:r>
              <a:rPr lang="pl-PL" sz="1000" dirty="0" err="1" smtClean="0">
                <a:latin typeface="Verdana" pitchFamily="34" charset="0"/>
              </a:rPr>
              <a:t>free</a:t>
            </a:r>
            <a:r>
              <a:rPr lang="pl-PL" sz="1000" dirty="0" smtClean="0">
                <a:latin typeface="Verdana" pitchFamily="34" charset="0"/>
              </a:rPr>
              <a:t> of </a:t>
            </a:r>
            <a:r>
              <a:rPr lang="pl-PL" sz="1000" dirty="0" err="1" smtClean="0">
                <a:latin typeface="Verdana" pitchFamily="34" charset="0"/>
              </a:rPr>
              <a:t>charge</a:t>
            </a:r>
            <a:r>
              <a:rPr lang="pl-PL" sz="1000" dirty="0" smtClean="0">
                <a:latin typeface="Verdana" pitchFamily="34" charset="0"/>
              </a:rPr>
              <a:t>.</a:t>
            </a:r>
          </a:p>
          <a:p>
            <a:pPr marL="108000">
              <a:spcBef>
                <a:spcPts val="0"/>
              </a:spcBef>
              <a:defRPr/>
            </a:pPr>
            <a:endParaRPr lang="pl-PL" sz="600" dirty="0"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ORGANIZACJA </a:t>
            </a:r>
            <a:r>
              <a:rPr lang="pl-PL" sz="1000" b="1" dirty="0">
                <a:solidFill>
                  <a:srgbClr val="000099"/>
                </a:solidFill>
                <a:latin typeface="Verdana" pitchFamily="34" charset="0"/>
              </a:rPr>
              <a:t>KONFERENCJI</a:t>
            </a: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:</a:t>
            </a:r>
          </a:p>
          <a:p>
            <a:pPr marL="108000">
              <a:lnSpc>
                <a:spcPts val="1300"/>
              </a:lnSpc>
              <a:spcBef>
                <a:spcPts val="0"/>
              </a:spcBef>
              <a:defRPr/>
            </a:pPr>
            <a:endParaRPr lang="pl-PL" sz="1000" b="1" dirty="0">
              <a:solidFill>
                <a:srgbClr val="000099"/>
              </a:solidFill>
              <a:latin typeface="Verdana" pitchFamily="34" charset="0"/>
            </a:endParaRPr>
          </a:p>
          <a:p>
            <a:pPr marL="108000">
              <a:lnSpc>
                <a:spcPts val="1300"/>
              </a:lnSpc>
              <a:spcBef>
                <a:spcPts val="0"/>
              </a:spcBef>
              <a:defRPr/>
            </a:pPr>
            <a:r>
              <a:rPr lang="pl-PL" sz="1000" b="1" dirty="0">
                <a:latin typeface="Verdana" pitchFamily="34" charset="0"/>
              </a:rPr>
              <a:t> </a:t>
            </a:r>
            <a:r>
              <a:rPr lang="pl-PL" sz="1000" b="1" dirty="0" smtClean="0">
                <a:latin typeface="Verdana" pitchFamily="34" charset="0"/>
              </a:rPr>
              <a:t> </a:t>
            </a:r>
            <a:r>
              <a:rPr lang="pl-PL" sz="1000" b="1" dirty="0" err="1" smtClean="0">
                <a:latin typeface="Verdana" pitchFamily="34" charset="0"/>
              </a:rPr>
              <a:t>June</a:t>
            </a:r>
            <a:r>
              <a:rPr lang="pl-PL" sz="1000" b="1" dirty="0" smtClean="0">
                <a:latin typeface="Verdana" pitchFamily="34" charset="0"/>
              </a:rPr>
              <a:t> 17, 2021 (</a:t>
            </a:r>
            <a:r>
              <a:rPr lang="pl-PL" sz="1000" b="1" dirty="0" err="1" smtClean="0">
                <a:latin typeface="Verdana" pitchFamily="34" charset="0"/>
              </a:rPr>
              <a:t>Thursday</a:t>
            </a:r>
            <a:r>
              <a:rPr lang="pl-PL" sz="1000" b="1" dirty="0" smtClean="0">
                <a:latin typeface="Verdana" pitchFamily="34" charset="0"/>
              </a:rPr>
              <a:t>)</a:t>
            </a:r>
            <a:endParaRPr lang="pl-PL" sz="1000" dirty="0">
              <a:latin typeface="Verdana" pitchFamily="34" charset="0"/>
            </a:endParaRPr>
          </a:p>
          <a:p>
            <a:pPr marL="279450" indent="-171450">
              <a:spcBef>
                <a:spcPts val="0"/>
              </a:spcBef>
              <a:buFontTx/>
              <a:buChar char="-"/>
              <a:defRPr/>
            </a:pPr>
            <a:r>
              <a:rPr lang="pl-PL" sz="1000" dirty="0" err="1">
                <a:latin typeface="Verdana" pitchFamily="34" charset="0"/>
              </a:rPr>
              <a:t>O</a:t>
            </a:r>
            <a:r>
              <a:rPr lang="pl-PL" sz="1000" dirty="0" err="1" smtClean="0">
                <a:latin typeface="Verdana" pitchFamily="34" charset="0"/>
              </a:rPr>
              <a:t>fficial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opening</a:t>
            </a:r>
            <a:r>
              <a:rPr lang="pl-PL" sz="1000" dirty="0" smtClean="0">
                <a:latin typeface="Verdana" pitchFamily="34" charset="0"/>
              </a:rPr>
              <a:t> of the </a:t>
            </a:r>
            <a:r>
              <a:rPr lang="pl-PL" sz="1000" dirty="0" err="1" smtClean="0">
                <a:latin typeface="Verdana" pitchFamily="34" charset="0"/>
              </a:rPr>
              <a:t>conference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marL="279450" indent="-171450">
              <a:spcBef>
                <a:spcPts val="0"/>
              </a:spcBef>
              <a:buFontTx/>
              <a:buChar char="-"/>
              <a:defRPr/>
            </a:pPr>
            <a:r>
              <a:rPr lang="pl-PL" sz="1000" dirty="0" err="1" smtClean="0">
                <a:latin typeface="Verdana" pitchFamily="34" charset="0"/>
              </a:rPr>
              <a:t>Plenary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session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marL="279450" indent="-171450">
              <a:spcBef>
                <a:spcPts val="0"/>
              </a:spcBef>
              <a:buFontTx/>
              <a:buChar char="-"/>
              <a:defRPr/>
            </a:pPr>
            <a:r>
              <a:rPr lang="pl-PL" sz="1000" dirty="0" err="1" smtClean="0">
                <a:latin typeface="Verdana" pitchFamily="34" charset="0"/>
              </a:rPr>
              <a:t>Parallel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sessions</a:t>
            </a:r>
            <a:r>
              <a:rPr lang="pl-PL" sz="1000" dirty="0" smtClean="0">
                <a:latin typeface="Verdana" pitchFamily="34" charset="0"/>
              </a:rPr>
              <a:t>.</a:t>
            </a:r>
          </a:p>
          <a:p>
            <a:pPr marL="108000">
              <a:spcBef>
                <a:spcPts val="0"/>
              </a:spcBef>
              <a:defRPr/>
            </a:pPr>
            <a:endParaRPr lang="pl-PL" sz="1000" dirty="0" smtClean="0"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CONFERENCE LANGUAGE: 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Polish</a:t>
            </a:r>
            <a:r>
              <a:rPr lang="pl-PL" sz="1000" dirty="0" smtClean="0">
                <a:latin typeface="Verdana" pitchFamily="34" charset="0"/>
              </a:rPr>
              <a:t> and English with no </a:t>
            </a:r>
            <a:r>
              <a:rPr lang="pl-PL" sz="1000" dirty="0" err="1" smtClean="0">
                <a:latin typeface="Verdana" pitchFamily="34" charset="0"/>
              </a:rPr>
              <a:t>official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translation</a:t>
            </a:r>
            <a:endParaRPr lang="pl-PL" sz="1000" dirty="0" smtClean="0"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endParaRPr lang="pl-PL" sz="1000" dirty="0"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endParaRPr lang="pl-PL" sz="1000" dirty="0"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endParaRPr lang="pl-PL" sz="800" dirty="0" smtClean="0">
              <a:latin typeface="Verdana" pitchFamily="34" charset="0"/>
            </a:endParaRPr>
          </a:p>
          <a:p>
            <a:pPr marL="108000">
              <a:spcBef>
                <a:spcPts val="0"/>
              </a:spcBef>
              <a:defRPr/>
            </a:pPr>
            <a:endParaRPr lang="pl-PL" sz="800" dirty="0">
              <a:latin typeface="Verdana" pitchFamily="34" charset="0"/>
            </a:endParaRPr>
          </a:p>
        </p:txBody>
      </p:sp>
      <p:sp>
        <p:nvSpPr>
          <p:cNvPr id="9220" name="Text Box 4" descr="Duża szachownica"/>
          <p:cNvSpPr txBox="1">
            <a:spLocks noChangeArrowheads="1"/>
          </p:cNvSpPr>
          <p:nvPr/>
        </p:nvSpPr>
        <p:spPr bwMode="auto">
          <a:xfrm>
            <a:off x="411163" y="308278"/>
            <a:ext cx="4986337" cy="6568465"/>
          </a:xfrm>
          <a:prstGeom prst="rect">
            <a:avLst/>
          </a:prstGeom>
          <a:pattFill prst="lgCheck">
            <a:fgClr>
              <a:srgbClr val="FFFF99"/>
            </a:fgClr>
            <a:bgClr>
              <a:srgbClr val="FFFFFF"/>
            </a:bgClr>
          </a:pattFill>
          <a:ln w="3175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0" rIns="104498" bIns="0" anchor="ctr">
            <a:spAutoFit/>
          </a:bodyPr>
          <a:lstStyle>
            <a:lvl1pPr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79388"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58775"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66863"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90738" defTabSz="10445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47938" defTabSz="1044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005138" defTabSz="1044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62338" defTabSz="1044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9538" defTabSz="1044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ts val="1300"/>
              </a:lnSpc>
              <a:spcBef>
                <a:spcPts val="600"/>
              </a:spcBef>
              <a:defRPr/>
            </a:pP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Department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International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Economics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Agribusines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the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Warsaw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University of Life</a:t>
            </a:r>
            <a:r>
              <a:rPr lang="pl-PL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Sciences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SGGW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cordially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inviting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participate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in the 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18th</a:t>
            </a:r>
            <a:r>
              <a:rPr lang="pl-PL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International </a:t>
            </a:r>
            <a:r>
              <a:rPr lang="pl-PL" sz="1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Scientific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Conference on Global </a:t>
            </a:r>
            <a:r>
              <a:rPr lang="pl-PL" sz="1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Problems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 </a:t>
            </a:r>
            <a:r>
              <a:rPr lang="pl-PL" sz="1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Agriculture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Food </a:t>
            </a:r>
            <a:r>
              <a:rPr lang="pl-PL" sz="10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Economy</a:t>
            </a:r>
            <a:r>
              <a:rPr lang="pl-PL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be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held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on </a:t>
            </a:r>
            <a:r>
              <a:rPr lang="pl-PL" sz="1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June</a:t>
            </a:r>
            <a:r>
              <a:rPr lang="pl-PL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17th, 2021</a:t>
            </a:r>
            <a:r>
              <a:rPr lang="pl-PL" sz="1000" dirty="0" smtClean="0">
                <a:latin typeface="Verdana" pitchFamily="34" charset="0"/>
              </a:rPr>
              <a:t>.</a:t>
            </a:r>
            <a:endParaRPr lang="pl-PL" sz="1000" dirty="0">
              <a:latin typeface="Verdana" pitchFamily="34" charset="0"/>
            </a:endParaRPr>
          </a:p>
          <a:p>
            <a:pPr algn="just">
              <a:lnSpc>
                <a:spcPts val="1300"/>
              </a:lnSpc>
              <a:defRPr/>
            </a:pPr>
            <a:endParaRPr lang="pl-PL" sz="1000" dirty="0" smtClean="0">
              <a:latin typeface="Verdana" pitchFamily="34" charset="0"/>
            </a:endParaRPr>
          </a:p>
          <a:p>
            <a:pPr algn="ctr">
              <a:lnSpc>
                <a:spcPts val="1300"/>
              </a:lnSpc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         CONFERENCE TOPICS</a:t>
            </a:r>
          </a:p>
          <a:p>
            <a:pPr algn="ctr">
              <a:lnSpc>
                <a:spcPts val="1300"/>
              </a:lnSpc>
              <a:defRPr/>
            </a:pPr>
            <a:r>
              <a:rPr lang="pl-PL" sz="900" b="1" dirty="0" err="1" smtClean="0">
                <a:solidFill>
                  <a:srgbClr val="000099"/>
                </a:solidFill>
                <a:latin typeface="Verdana" pitchFamily="34" charset="0"/>
              </a:rPr>
              <a:t>cover</a:t>
            </a:r>
            <a:r>
              <a:rPr lang="pl-PL" sz="900" b="1" dirty="0" smtClean="0">
                <a:solidFill>
                  <a:srgbClr val="000099"/>
                </a:solidFill>
                <a:latin typeface="Verdana" pitchFamily="34" charset="0"/>
              </a:rPr>
              <a:t> the </a:t>
            </a:r>
            <a:r>
              <a:rPr lang="pl-PL" sz="900" b="1" dirty="0" err="1" smtClean="0">
                <a:solidFill>
                  <a:srgbClr val="000099"/>
                </a:solidFill>
                <a:latin typeface="Verdana" pitchFamily="34" charset="0"/>
              </a:rPr>
              <a:t>following</a:t>
            </a:r>
            <a:r>
              <a:rPr lang="pl-PL" sz="900" b="1" dirty="0" smtClean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pl-PL" sz="900" b="1" dirty="0" err="1" smtClean="0">
                <a:solidFill>
                  <a:srgbClr val="000099"/>
                </a:solidFill>
                <a:latin typeface="Verdana" pitchFamily="34" charset="0"/>
              </a:rPr>
              <a:t>global</a:t>
            </a:r>
            <a:r>
              <a:rPr lang="pl-PL" sz="900" b="1" dirty="0" smtClean="0">
                <a:solidFill>
                  <a:srgbClr val="000099"/>
                </a:solidFill>
                <a:latin typeface="Verdana" pitchFamily="34" charset="0"/>
              </a:rPr>
              <a:t> and </a:t>
            </a:r>
            <a:r>
              <a:rPr lang="pl-PL" sz="900" b="1" dirty="0" err="1" smtClean="0">
                <a:solidFill>
                  <a:srgbClr val="000099"/>
                </a:solidFill>
                <a:latin typeface="Verdana" pitchFamily="34" charset="0"/>
              </a:rPr>
              <a:t>international</a:t>
            </a:r>
            <a:r>
              <a:rPr lang="pl-PL" sz="900" b="1" dirty="0" smtClean="0">
                <a:solidFill>
                  <a:srgbClr val="000099"/>
                </a:solidFill>
                <a:latin typeface="Verdana" pitchFamily="34" charset="0"/>
              </a:rPr>
              <a:t> </a:t>
            </a:r>
            <a:r>
              <a:rPr lang="pl-PL" sz="900" b="1" dirty="0" err="1" smtClean="0">
                <a:solidFill>
                  <a:srgbClr val="000099"/>
                </a:solidFill>
                <a:latin typeface="Verdana" pitchFamily="34" charset="0"/>
              </a:rPr>
              <a:t>aspects</a:t>
            </a:r>
            <a:r>
              <a:rPr lang="pl-PL" sz="900" b="1" dirty="0" smtClean="0">
                <a:solidFill>
                  <a:srgbClr val="000099"/>
                </a:solidFill>
                <a:latin typeface="Verdana" pitchFamily="34" charset="0"/>
              </a:rPr>
              <a:t> of </a:t>
            </a:r>
            <a:r>
              <a:rPr lang="pl-PL" sz="900" b="1" dirty="0" err="1" smtClean="0">
                <a:solidFill>
                  <a:srgbClr val="000099"/>
                </a:solidFill>
                <a:latin typeface="Verdana" pitchFamily="34" charset="0"/>
              </a:rPr>
              <a:t>agro</a:t>
            </a:r>
            <a:r>
              <a:rPr lang="pl-PL" sz="900" b="1" dirty="0" smtClean="0">
                <a:solidFill>
                  <a:srgbClr val="000099"/>
                </a:solidFill>
                <a:latin typeface="Verdana" pitchFamily="34" charset="0"/>
              </a:rPr>
              <a:t>-food </a:t>
            </a:r>
            <a:r>
              <a:rPr lang="pl-PL" sz="900" b="1" dirty="0" err="1" smtClean="0">
                <a:solidFill>
                  <a:srgbClr val="000099"/>
                </a:solidFill>
                <a:latin typeface="Verdana" pitchFamily="34" charset="0"/>
              </a:rPr>
              <a:t>economy</a:t>
            </a:r>
            <a:r>
              <a:rPr lang="pl-PL" sz="900" b="1" dirty="0" smtClean="0">
                <a:solidFill>
                  <a:srgbClr val="000099"/>
                </a:solidFill>
                <a:latin typeface="Verdana" pitchFamily="34" charset="0"/>
              </a:rPr>
              <a:t>:</a:t>
            </a:r>
          </a:p>
          <a:p>
            <a:pPr algn="just">
              <a:lnSpc>
                <a:spcPts val="1300"/>
              </a:lnSpc>
              <a:defRPr/>
            </a:pPr>
            <a:endParaRPr lang="pl-PL" sz="1000" b="1" dirty="0" smtClean="0">
              <a:solidFill>
                <a:srgbClr val="000099"/>
              </a:solidFill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err="1" smtClean="0">
                <a:latin typeface="Verdana" pitchFamily="34" charset="0"/>
              </a:rPr>
              <a:t>Perspectives</a:t>
            </a:r>
            <a:r>
              <a:rPr lang="pl-PL" sz="1000" dirty="0" smtClean="0">
                <a:latin typeface="Verdana" pitchFamily="34" charset="0"/>
              </a:rPr>
              <a:t> and </a:t>
            </a:r>
            <a:r>
              <a:rPr lang="pl-PL" sz="1000" dirty="0" err="1" smtClean="0">
                <a:latin typeface="Verdana" pitchFamily="34" charset="0"/>
              </a:rPr>
              <a:t>determinants</a:t>
            </a:r>
            <a:r>
              <a:rPr lang="pl-PL" sz="1000" dirty="0" smtClean="0">
                <a:latin typeface="Verdana" pitchFamily="34" charset="0"/>
              </a:rPr>
              <a:t> of development of </a:t>
            </a:r>
            <a:r>
              <a:rPr lang="pl-PL" sz="1000" dirty="0" err="1" smtClean="0">
                <a:latin typeface="Verdana" pitchFamily="34" charset="0"/>
              </a:rPr>
              <a:t>agro</a:t>
            </a:r>
            <a:r>
              <a:rPr lang="pl-PL" sz="1000" dirty="0" smtClean="0">
                <a:latin typeface="Verdana" pitchFamily="34" charset="0"/>
              </a:rPr>
              <a:t>-food </a:t>
            </a:r>
            <a:r>
              <a:rPr lang="pl-PL" sz="1000" dirty="0" err="1" smtClean="0">
                <a:latin typeface="Verdana" pitchFamily="34" charset="0"/>
              </a:rPr>
              <a:t>economy</a:t>
            </a:r>
            <a:r>
              <a:rPr lang="pl-PL" sz="1000" dirty="0" smtClean="0">
                <a:latin typeface="Verdana" pitchFamily="34" charset="0"/>
              </a:rPr>
              <a:t> and </a:t>
            </a:r>
            <a:r>
              <a:rPr lang="pl-PL" sz="1000" dirty="0" err="1" smtClean="0">
                <a:latin typeface="Verdana" pitchFamily="34" charset="0"/>
              </a:rPr>
              <a:t>rural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areas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err="1" smtClean="0">
                <a:latin typeface="Verdana" pitchFamily="34" charset="0"/>
              </a:rPr>
              <a:t>State</a:t>
            </a:r>
            <a:r>
              <a:rPr lang="pl-PL" sz="1000" dirty="0" smtClean="0">
                <a:latin typeface="Verdana" pitchFamily="34" charset="0"/>
              </a:rPr>
              <a:t> policy and </a:t>
            </a:r>
            <a:r>
              <a:rPr lang="pl-PL" sz="1000" dirty="0" err="1" smtClean="0">
                <a:latin typeface="Verdana" pitchFamily="34" charset="0"/>
              </a:rPr>
              <a:t>their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impact</a:t>
            </a:r>
            <a:r>
              <a:rPr lang="pl-PL" sz="1000" dirty="0" smtClean="0">
                <a:latin typeface="Verdana" pitchFamily="34" charset="0"/>
              </a:rPr>
              <a:t> on the development of </a:t>
            </a:r>
            <a:r>
              <a:rPr lang="pl-PL" sz="1000" dirty="0" err="1" smtClean="0">
                <a:latin typeface="Verdana" pitchFamily="34" charset="0"/>
              </a:rPr>
              <a:t>agro</a:t>
            </a:r>
            <a:r>
              <a:rPr lang="pl-PL" sz="1000" dirty="0" smtClean="0">
                <a:latin typeface="Verdana" pitchFamily="34" charset="0"/>
              </a:rPr>
              <a:t>-food </a:t>
            </a:r>
            <a:r>
              <a:rPr lang="pl-PL" sz="1000" dirty="0" err="1" smtClean="0">
                <a:latin typeface="Verdana" pitchFamily="34" charset="0"/>
              </a:rPr>
              <a:t>economy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err="1" smtClean="0">
                <a:latin typeface="Verdana" pitchFamily="34" charset="0"/>
              </a:rPr>
              <a:t>Processes</a:t>
            </a:r>
            <a:r>
              <a:rPr lang="pl-PL" sz="1000" dirty="0" smtClean="0">
                <a:latin typeface="Verdana" pitchFamily="34" charset="0"/>
              </a:rPr>
              <a:t> of </a:t>
            </a:r>
            <a:r>
              <a:rPr lang="pl-PL" sz="1000" dirty="0" err="1" smtClean="0">
                <a:latin typeface="Verdana" pitchFamily="34" charset="0"/>
              </a:rPr>
              <a:t>globalization</a:t>
            </a:r>
            <a:r>
              <a:rPr lang="pl-PL" sz="1000" dirty="0" smtClean="0">
                <a:latin typeface="Verdana" pitchFamily="34" charset="0"/>
              </a:rPr>
              <a:t> and </a:t>
            </a:r>
            <a:r>
              <a:rPr lang="pl-PL" sz="1000" dirty="0" err="1" smtClean="0">
                <a:latin typeface="Verdana" pitchFamily="34" charset="0"/>
              </a:rPr>
              <a:t>integration</a:t>
            </a:r>
            <a:r>
              <a:rPr lang="pl-PL" sz="1000" dirty="0" smtClean="0">
                <a:latin typeface="Verdana" pitchFamily="34" charset="0"/>
              </a:rPr>
              <a:t>  in the  </a:t>
            </a:r>
            <a:r>
              <a:rPr lang="pl-PL" sz="1000" dirty="0" err="1" smtClean="0">
                <a:latin typeface="Verdana" pitchFamily="34" charset="0"/>
              </a:rPr>
              <a:t>agro</a:t>
            </a:r>
            <a:r>
              <a:rPr lang="pl-PL" sz="1000" dirty="0" smtClean="0">
                <a:latin typeface="Verdana" pitchFamily="34" charset="0"/>
              </a:rPr>
              <a:t>-food </a:t>
            </a:r>
            <a:r>
              <a:rPr lang="pl-PL" sz="1000" dirty="0" err="1" smtClean="0">
                <a:latin typeface="Verdana" pitchFamily="34" charset="0"/>
              </a:rPr>
              <a:t>economy</a:t>
            </a:r>
            <a:r>
              <a:rPr lang="pl-PL" sz="1000" dirty="0" smtClean="0">
                <a:latin typeface="Verdana" pitchFamily="34" charset="0"/>
              </a:rPr>
              <a:t>,   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smtClean="0">
                <a:latin typeface="Verdana" pitchFamily="34" charset="0"/>
              </a:rPr>
              <a:t>International trade and </a:t>
            </a:r>
            <a:r>
              <a:rPr lang="pl-PL" sz="1000" dirty="0" err="1" smtClean="0">
                <a:latin typeface="Verdana" pitchFamily="34" charset="0"/>
              </a:rPr>
              <a:t>movements</a:t>
            </a:r>
            <a:r>
              <a:rPr lang="pl-PL" sz="1000" dirty="0" smtClean="0">
                <a:latin typeface="Verdana" pitchFamily="34" charset="0"/>
              </a:rPr>
              <a:t> of </a:t>
            </a:r>
            <a:r>
              <a:rPr lang="pl-PL" sz="1000" dirty="0" err="1" smtClean="0">
                <a:latin typeface="Verdana" pitchFamily="34" charset="0"/>
              </a:rPr>
              <a:t>factors</a:t>
            </a:r>
            <a:r>
              <a:rPr lang="pl-PL" sz="1000" dirty="0" smtClean="0">
                <a:latin typeface="Verdana" pitchFamily="34" charset="0"/>
              </a:rPr>
              <a:t> of </a:t>
            </a:r>
            <a:r>
              <a:rPr lang="pl-PL" sz="1000" dirty="0" err="1" smtClean="0">
                <a:latin typeface="Verdana" pitchFamily="34" charset="0"/>
              </a:rPr>
              <a:t>production</a:t>
            </a:r>
            <a:r>
              <a:rPr lang="pl-PL" sz="1000" dirty="0" smtClean="0">
                <a:latin typeface="Verdana" pitchFamily="34" charset="0"/>
              </a:rPr>
              <a:t>, 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err="1" smtClean="0">
                <a:latin typeface="Verdana" pitchFamily="34" charset="0"/>
              </a:rPr>
              <a:t>Competitiveness</a:t>
            </a:r>
            <a:r>
              <a:rPr lang="pl-PL" sz="1000" dirty="0" smtClean="0">
                <a:latin typeface="Verdana" pitchFamily="34" charset="0"/>
              </a:rPr>
              <a:t> and </a:t>
            </a:r>
            <a:r>
              <a:rPr lang="pl-PL" sz="1000" dirty="0" err="1" smtClean="0">
                <a:latin typeface="Verdana" pitchFamily="34" charset="0"/>
              </a:rPr>
              <a:t>innovativeness</a:t>
            </a:r>
            <a:r>
              <a:rPr lang="pl-PL" sz="1000" dirty="0" smtClean="0">
                <a:latin typeface="Verdana" pitchFamily="34" charset="0"/>
              </a:rPr>
              <a:t> in </a:t>
            </a:r>
            <a:r>
              <a:rPr lang="pl-PL" sz="1000" dirty="0" err="1" smtClean="0">
                <a:latin typeface="Verdana" pitchFamily="34" charset="0"/>
              </a:rPr>
              <a:t>agro</a:t>
            </a:r>
            <a:r>
              <a:rPr lang="pl-PL" sz="1000" dirty="0" smtClean="0">
                <a:latin typeface="Verdana" pitchFamily="34" charset="0"/>
              </a:rPr>
              <a:t>-food </a:t>
            </a:r>
            <a:r>
              <a:rPr lang="pl-PL" sz="1000" dirty="0" err="1" smtClean="0">
                <a:latin typeface="Verdana" pitchFamily="34" charset="0"/>
              </a:rPr>
              <a:t>economy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err="1" smtClean="0">
                <a:latin typeface="Verdana" pitchFamily="34" charset="0"/>
              </a:rPr>
              <a:t>Prices</a:t>
            </a:r>
            <a:r>
              <a:rPr lang="pl-PL" sz="1000" dirty="0" smtClean="0">
                <a:latin typeface="Verdana" pitchFamily="34" charset="0"/>
              </a:rPr>
              <a:t> and </a:t>
            </a:r>
            <a:r>
              <a:rPr lang="pl-PL" sz="1000" dirty="0" err="1" smtClean="0">
                <a:latin typeface="Verdana" pitchFamily="34" charset="0"/>
              </a:rPr>
              <a:t>their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determinants</a:t>
            </a:r>
            <a:r>
              <a:rPr lang="pl-PL" sz="1000" dirty="0" smtClean="0">
                <a:latin typeface="Verdana" pitchFamily="34" charset="0"/>
              </a:rPr>
              <a:t> in </a:t>
            </a:r>
            <a:r>
              <a:rPr lang="pl-PL" sz="1000" dirty="0" err="1" smtClean="0">
                <a:latin typeface="Verdana" pitchFamily="34" charset="0"/>
              </a:rPr>
              <a:t>agriculture</a:t>
            </a:r>
            <a:r>
              <a:rPr lang="pl-PL" sz="1000" dirty="0" smtClean="0">
                <a:latin typeface="Verdana" pitchFamily="34" charset="0"/>
              </a:rPr>
              <a:t> and food </a:t>
            </a:r>
            <a:r>
              <a:rPr lang="pl-PL" sz="1000" dirty="0" err="1" smtClean="0">
                <a:latin typeface="Verdana" pitchFamily="34" charset="0"/>
              </a:rPr>
              <a:t>economy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smtClean="0">
                <a:latin typeface="Verdana" pitchFamily="34" charset="0"/>
              </a:rPr>
              <a:t>Agro-food marketing </a:t>
            </a:r>
            <a:r>
              <a:rPr lang="pl-PL" sz="1000" dirty="0" err="1" smtClean="0">
                <a:latin typeface="Verdana" pitchFamily="34" charset="0"/>
              </a:rPr>
              <a:t>chain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err="1" smtClean="0">
                <a:latin typeface="Verdana" pitchFamily="34" charset="0"/>
              </a:rPr>
              <a:t>Consumption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patterns</a:t>
            </a:r>
            <a:r>
              <a:rPr lang="pl-PL" sz="1000" dirty="0" smtClean="0">
                <a:latin typeface="Verdana" pitchFamily="34" charset="0"/>
              </a:rPr>
              <a:t> and food </a:t>
            </a:r>
            <a:r>
              <a:rPr lang="pl-PL" sz="1000" dirty="0" err="1" smtClean="0">
                <a:latin typeface="Verdana" pitchFamily="34" charset="0"/>
              </a:rPr>
              <a:t>security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err="1" smtClean="0">
                <a:latin typeface="Verdana" pitchFamily="34" charset="0"/>
              </a:rPr>
              <a:t>Methodological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aspects</a:t>
            </a:r>
            <a:r>
              <a:rPr lang="pl-PL" sz="1000" dirty="0" smtClean="0">
                <a:latin typeface="Verdana" pitchFamily="34" charset="0"/>
              </a:rPr>
              <a:t> of the </a:t>
            </a:r>
            <a:r>
              <a:rPr lang="pl-PL" sz="1000" dirty="0" err="1" smtClean="0">
                <a:latin typeface="Verdana" pitchFamily="34" charset="0"/>
              </a:rPr>
              <a:t>evaluation</a:t>
            </a:r>
            <a:r>
              <a:rPr lang="pl-PL" sz="1000" dirty="0" smtClean="0">
                <a:latin typeface="Verdana" pitchFamily="34" charset="0"/>
              </a:rPr>
              <a:t> of development of food </a:t>
            </a:r>
            <a:r>
              <a:rPr lang="pl-PL" sz="1000" dirty="0" err="1" smtClean="0">
                <a:latin typeface="Verdana" pitchFamily="34" charset="0"/>
              </a:rPr>
              <a:t>economy</a:t>
            </a:r>
            <a:r>
              <a:rPr lang="pl-PL" sz="1000" dirty="0" smtClean="0">
                <a:latin typeface="Verdana" pitchFamily="34" charset="0"/>
              </a:rPr>
              <a:t> and </a:t>
            </a:r>
            <a:r>
              <a:rPr lang="pl-PL" sz="1000" dirty="0" err="1" smtClean="0">
                <a:latin typeface="Verdana" pitchFamily="34" charset="0"/>
              </a:rPr>
              <a:t>rural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areas</a:t>
            </a:r>
            <a:r>
              <a:rPr lang="pl-PL" sz="1000" dirty="0" smtClean="0">
                <a:latin typeface="Verdana" pitchFamily="34" charset="0"/>
              </a:rPr>
              <a:t>,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smtClean="0">
                <a:latin typeface="Verdana" pitchFamily="34" charset="0"/>
              </a:rPr>
              <a:t>The role of </a:t>
            </a:r>
            <a:r>
              <a:rPr lang="pl-PL" sz="1000" dirty="0" err="1" smtClean="0">
                <a:latin typeface="Verdana" pitchFamily="34" charset="0"/>
              </a:rPr>
              <a:t>human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capital</a:t>
            </a:r>
            <a:r>
              <a:rPr lang="pl-PL" sz="1000" dirty="0" smtClean="0">
                <a:latin typeface="Verdana" pitchFamily="34" charset="0"/>
              </a:rPr>
              <a:t> in </a:t>
            </a:r>
            <a:r>
              <a:rPr lang="pl-PL" sz="1000" dirty="0" err="1" smtClean="0">
                <a:latin typeface="Verdana" pitchFamily="34" charset="0"/>
              </a:rPr>
              <a:t>economic</a:t>
            </a:r>
            <a:r>
              <a:rPr lang="pl-PL" sz="1000" dirty="0" smtClean="0">
                <a:latin typeface="Verdana" pitchFamily="34" charset="0"/>
              </a:rPr>
              <a:t> development,</a:t>
            </a:r>
            <a:endParaRPr lang="pl-PL" sz="1000" dirty="0">
              <a:latin typeface="Verdana" pitchFamily="34" charset="0"/>
            </a:endParaRP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smtClean="0">
                <a:latin typeface="Verdana" pitchFamily="34" charset="0"/>
              </a:rPr>
              <a:t>Natural </a:t>
            </a:r>
            <a:r>
              <a:rPr lang="pl-PL" sz="1000" dirty="0" err="1" smtClean="0">
                <a:latin typeface="Verdana" pitchFamily="34" charset="0"/>
              </a:rPr>
              <a:t>resources</a:t>
            </a:r>
            <a:r>
              <a:rPr lang="pl-PL" sz="1000" dirty="0" smtClean="0">
                <a:latin typeface="Verdana" pitchFamily="34" charset="0"/>
              </a:rPr>
              <a:t> and </a:t>
            </a:r>
            <a:r>
              <a:rPr lang="pl-PL" sz="1000" dirty="0" err="1" smtClean="0">
                <a:latin typeface="Verdana" pitchFamily="34" charset="0"/>
              </a:rPr>
              <a:t>environmental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impact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assessment</a:t>
            </a:r>
            <a:r>
              <a:rPr lang="pl-PL" sz="1000" dirty="0" smtClean="0">
                <a:latin typeface="Verdana" pitchFamily="34" charset="0"/>
              </a:rPr>
              <a:t>,</a:t>
            </a: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err="1" smtClean="0">
                <a:latin typeface="Verdana" pitchFamily="34" charset="0"/>
              </a:rPr>
              <a:t>Agricultural</a:t>
            </a:r>
            <a:r>
              <a:rPr lang="pl-PL" sz="1000" dirty="0" smtClean="0">
                <a:latin typeface="Verdana" pitchFamily="34" charset="0"/>
              </a:rPr>
              <a:t> land </a:t>
            </a:r>
            <a:r>
              <a:rPr lang="pl-PL" sz="1000" dirty="0" err="1" smtClean="0">
                <a:latin typeface="Verdana" pitchFamily="34" charset="0"/>
              </a:rPr>
              <a:t>resources</a:t>
            </a:r>
            <a:r>
              <a:rPr lang="pl-PL" sz="1000" dirty="0" smtClean="0">
                <a:latin typeface="Verdana" pitchFamily="34" charset="0"/>
              </a:rPr>
              <a:t>,</a:t>
            </a:r>
          </a:p>
          <a:p>
            <a:pPr lvl="2" indent="-342900">
              <a:lnSpc>
                <a:spcPts val="1300"/>
              </a:lnSpc>
              <a:buClr>
                <a:srgbClr val="FF3300"/>
              </a:buClr>
              <a:buFont typeface="Wingdings" pitchFamily="2" charset="2"/>
              <a:buChar char="v"/>
              <a:defRPr/>
            </a:pPr>
            <a:r>
              <a:rPr lang="pl-PL" sz="1000" dirty="0" smtClean="0">
                <a:latin typeface="Verdana" pitchFamily="34" charset="0"/>
              </a:rPr>
              <a:t>The </a:t>
            </a:r>
            <a:r>
              <a:rPr lang="pl-PL" sz="1000" dirty="0" err="1" smtClean="0">
                <a:latin typeface="Verdana" pitchFamily="34" charset="0"/>
              </a:rPr>
              <a:t>impact</a:t>
            </a:r>
            <a:r>
              <a:rPr lang="pl-PL" sz="1000" dirty="0" smtClean="0">
                <a:latin typeface="Verdana" pitchFamily="34" charset="0"/>
              </a:rPr>
              <a:t> of the COVID-19 </a:t>
            </a:r>
            <a:r>
              <a:rPr lang="pl-PL" sz="1000" dirty="0" err="1" smtClean="0">
                <a:latin typeface="Verdana" pitchFamily="34" charset="0"/>
              </a:rPr>
              <a:t>pandemic</a:t>
            </a:r>
            <a:r>
              <a:rPr lang="pl-PL" sz="1000" dirty="0" smtClean="0">
                <a:latin typeface="Verdana" pitchFamily="34" charset="0"/>
              </a:rPr>
              <a:t> on the </a:t>
            </a:r>
            <a:r>
              <a:rPr lang="pl-PL" sz="1000" dirty="0" err="1" smtClean="0">
                <a:latin typeface="Verdana" pitchFamily="34" charset="0"/>
              </a:rPr>
              <a:t>agro</a:t>
            </a:r>
            <a:r>
              <a:rPr lang="pl-PL" sz="1000" dirty="0" smtClean="0">
                <a:latin typeface="Verdana" pitchFamily="34" charset="0"/>
              </a:rPr>
              <a:t>-food </a:t>
            </a:r>
            <a:r>
              <a:rPr lang="pl-PL" sz="1000" dirty="0" err="1" smtClean="0">
                <a:latin typeface="Verdana" pitchFamily="34" charset="0"/>
              </a:rPr>
              <a:t>sector</a:t>
            </a:r>
            <a:r>
              <a:rPr lang="pl-PL" sz="1000" dirty="0" smtClean="0">
                <a:latin typeface="Verdana" pitchFamily="34" charset="0"/>
              </a:rPr>
              <a:t>.</a:t>
            </a:r>
          </a:p>
          <a:p>
            <a:pPr>
              <a:lnSpc>
                <a:spcPts val="1340"/>
              </a:lnSpc>
              <a:spcBef>
                <a:spcPts val="1200"/>
              </a:spcBef>
              <a:defRPr/>
            </a:pPr>
            <a:r>
              <a:rPr lang="pl-PL" sz="1000" b="1" dirty="0" smtClean="0">
                <a:solidFill>
                  <a:srgbClr val="000099"/>
                </a:solidFill>
                <a:latin typeface="Verdana" pitchFamily="34" charset="0"/>
              </a:rPr>
              <a:t>         PUBLICATIONS:</a:t>
            </a:r>
          </a:p>
          <a:p>
            <a:pPr>
              <a:lnSpc>
                <a:spcPts val="1340"/>
              </a:lnSpc>
              <a:spcBef>
                <a:spcPts val="1200"/>
              </a:spcBef>
              <a:defRPr/>
            </a:pPr>
            <a:r>
              <a:rPr lang="pl-PL" sz="1000" dirty="0" err="1" smtClean="0">
                <a:latin typeface="Verdana" pitchFamily="34" charset="0"/>
              </a:rPr>
              <a:t>After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receiving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positive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reviews</a:t>
            </a:r>
            <a:r>
              <a:rPr lang="pl-PL" sz="1000" dirty="0" smtClean="0">
                <a:latin typeface="Verdana" pitchFamily="34" charset="0"/>
              </a:rPr>
              <a:t>, the </a:t>
            </a:r>
            <a:r>
              <a:rPr lang="pl-PL" sz="1000" dirty="0" err="1" smtClean="0">
                <a:latin typeface="Verdana" pitchFamily="34" charset="0"/>
              </a:rPr>
              <a:t>papers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will</a:t>
            </a:r>
            <a:r>
              <a:rPr lang="pl-PL" sz="1000" dirty="0" smtClean="0">
                <a:latin typeface="Verdana" pitchFamily="34" charset="0"/>
              </a:rPr>
              <a:t> be </a:t>
            </a:r>
            <a:r>
              <a:rPr lang="pl-PL" sz="1000" dirty="0" err="1" smtClean="0">
                <a:latin typeface="Verdana" pitchFamily="34" charset="0"/>
              </a:rPr>
              <a:t>published</a:t>
            </a:r>
            <a:r>
              <a:rPr lang="pl-PL" sz="1000" dirty="0" smtClean="0">
                <a:latin typeface="Verdana" pitchFamily="34" charset="0"/>
              </a:rPr>
              <a:t> in:</a:t>
            </a:r>
            <a:endParaRPr lang="pl-PL" sz="1000" dirty="0">
              <a:latin typeface="Verdana" pitchFamily="34" charset="0"/>
            </a:endParaRPr>
          </a:p>
          <a:p>
            <a:pPr lvl="1"/>
            <a:endParaRPr lang="pl-PL" sz="600" dirty="0">
              <a:solidFill>
                <a:srgbClr val="FF0000"/>
              </a:solidFill>
              <a:latin typeface="Verdana" pitchFamily="34" charset="0"/>
            </a:endParaRPr>
          </a:p>
          <a:p>
            <a:pPr marL="171450" indent="-171450">
              <a:lnSpc>
                <a:spcPts val="1340"/>
              </a:lnSpc>
              <a:buFont typeface="Wingdings" panose="05000000000000000000" pitchFamily="2" charset="2"/>
              <a:buChar char="§"/>
              <a:defRPr/>
            </a:pPr>
            <a:r>
              <a:rPr lang="pl-PL" sz="1000" dirty="0" err="1" smtClean="0">
                <a:latin typeface="Verdana" pitchFamily="34" charset="0"/>
              </a:rPr>
              <a:t>Problems</a:t>
            </a:r>
            <a:r>
              <a:rPr lang="pl-PL" sz="1000" dirty="0" smtClean="0">
                <a:latin typeface="Verdana" pitchFamily="34" charset="0"/>
              </a:rPr>
              <a:t> of World </a:t>
            </a:r>
            <a:r>
              <a:rPr lang="pl-PL" sz="1000" dirty="0" err="1" smtClean="0">
                <a:latin typeface="Verdana" pitchFamily="34" charset="0"/>
              </a:rPr>
              <a:t>Agriculture</a:t>
            </a:r>
            <a:r>
              <a:rPr lang="pl-PL" sz="1000" dirty="0" smtClean="0">
                <a:latin typeface="Verdana" pitchFamily="34" charset="0"/>
              </a:rPr>
              <a:t>, </a:t>
            </a:r>
            <a:r>
              <a:rPr lang="pl-PL" sz="1000" dirty="0" err="1" smtClean="0">
                <a:latin typeface="Verdana" pitchFamily="34" charset="0"/>
              </a:rPr>
              <a:t>Scientific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Journal</a:t>
            </a:r>
            <a:r>
              <a:rPr lang="pl-PL" sz="1000" dirty="0" smtClean="0">
                <a:latin typeface="Verdana" pitchFamily="34" charset="0"/>
              </a:rPr>
              <a:t> of WULS-SGGW </a:t>
            </a:r>
          </a:p>
          <a:p>
            <a:pPr marL="171450" indent="-171450">
              <a:lnSpc>
                <a:spcPts val="1340"/>
              </a:lnSpc>
              <a:buFont typeface="Wingdings" panose="05000000000000000000" pitchFamily="2" charset="2"/>
              <a:buChar char="§"/>
              <a:defRPr/>
            </a:pPr>
            <a:endParaRPr lang="pl-PL" sz="1000" dirty="0">
              <a:latin typeface="Verdana" pitchFamily="34" charset="0"/>
            </a:endParaRPr>
          </a:p>
          <a:p>
            <a:pPr>
              <a:lnSpc>
                <a:spcPts val="1340"/>
              </a:lnSpc>
              <a:defRPr/>
            </a:pPr>
            <a:r>
              <a:rPr lang="pl-PL" sz="1000" dirty="0" smtClean="0">
                <a:latin typeface="Verdana" pitchFamily="34" charset="0"/>
              </a:rPr>
              <a:t>The </a:t>
            </a:r>
            <a:r>
              <a:rPr lang="pl-PL" sz="1000" dirty="0" err="1" smtClean="0">
                <a:latin typeface="Verdana" pitchFamily="34" charset="0"/>
              </a:rPr>
              <a:t>papers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should</a:t>
            </a:r>
            <a:r>
              <a:rPr lang="pl-PL" sz="1000" dirty="0" smtClean="0">
                <a:latin typeface="Verdana" pitchFamily="34" charset="0"/>
              </a:rPr>
              <a:t> be </a:t>
            </a:r>
            <a:r>
              <a:rPr lang="pl-PL" sz="1000" dirty="0" err="1" smtClean="0">
                <a:latin typeface="Verdana" pitchFamily="34" charset="0"/>
              </a:rPr>
              <a:t>prepared</a:t>
            </a:r>
            <a:r>
              <a:rPr lang="pl-PL" sz="1000" dirty="0" smtClean="0">
                <a:latin typeface="Verdana" pitchFamily="34" charset="0"/>
              </a:rPr>
              <a:t> in </a:t>
            </a:r>
            <a:r>
              <a:rPr lang="pl-PL" sz="1000" dirty="0" err="1" smtClean="0">
                <a:latin typeface="Verdana" pitchFamily="34" charset="0"/>
              </a:rPr>
              <a:t>accordance</a:t>
            </a:r>
            <a:r>
              <a:rPr lang="pl-PL" sz="1000" dirty="0" smtClean="0">
                <a:latin typeface="Verdana" pitchFamily="34" charset="0"/>
              </a:rPr>
              <a:t> with the </a:t>
            </a:r>
            <a:r>
              <a:rPr lang="pl-PL" sz="1000" dirty="0" err="1" smtClean="0">
                <a:latin typeface="Verdana" pitchFamily="34" charset="0"/>
              </a:rPr>
              <a:t>editor’s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requirements</a:t>
            </a:r>
            <a:r>
              <a:rPr lang="pl-PL" sz="1000" dirty="0" smtClean="0">
                <a:latin typeface="Verdana" pitchFamily="34" charset="0"/>
              </a:rPr>
              <a:t> (</a:t>
            </a:r>
            <a:r>
              <a:rPr lang="pl-PL" sz="1000" dirty="0" err="1" smtClean="0">
                <a:latin typeface="Verdana" pitchFamily="34" charset="0"/>
              </a:rPr>
              <a:t>template</a:t>
            </a:r>
            <a:r>
              <a:rPr lang="pl-PL" sz="1000" dirty="0" smtClean="0">
                <a:latin typeface="Verdana" pitchFamily="34" charset="0"/>
              </a:rPr>
              <a:t> </a:t>
            </a:r>
            <a:r>
              <a:rPr lang="pl-PL" sz="1000" dirty="0" err="1" smtClean="0">
                <a:latin typeface="Verdana" pitchFamily="34" charset="0"/>
              </a:rPr>
              <a:t>at</a:t>
            </a:r>
            <a:r>
              <a:rPr lang="pl-PL" sz="1000" dirty="0" smtClean="0">
                <a:latin typeface="Verdana" pitchFamily="34" charset="0"/>
              </a:rPr>
              <a:t>): </a:t>
            </a:r>
            <a:r>
              <a:rPr lang="pl-PL" sz="1000" dirty="0" smtClean="0">
                <a:latin typeface="Verdana" pitchFamily="34" charset="0"/>
                <a:hlinkClick r:id="rId2"/>
              </a:rPr>
              <a:t>http://prs.wne.sggw.pl/en/home/</a:t>
            </a:r>
            <a:endParaRPr lang="pl-PL" sz="1000" dirty="0" smtClean="0">
              <a:latin typeface="Verdana" pitchFamily="34" charset="0"/>
            </a:endParaRPr>
          </a:p>
          <a:p>
            <a:pPr>
              <a:lnSpc>
                <a:spcPts val="1340"/>
              </a:lnSpc>
              <a:defRPr/>
            </a:pPr>
            <a:endParaRPr lang="pl-PL" sz="1000" dirty="0">
              <a:latin typeface="Verdana" pitchFamily="34" charset="0"/>
            </a:endParaRPr>
          </a:p>
          <a:p>
            <a:pPr>
              <a:lnSpc>
                <a:spcPts val="1340"/>
              </a:lnSpc>
              <a:defRPr/>
            </a:pPr>
            <a:endParaRPr lang="pl-PL" sz="1000" dirty="0" smtClean="0">
              <a:latin typeface="Verdana" pitchFamily="34" charset="0"/>
            </a:endParaRPr>
          </a:p>
          <a:p>
            <a:pPr>
              <a:lnSpc>
                <a:spcPts val="1340"/>
              </a:lnSpc>
              <a:defRPr/>
            </a:pPr>
            <a:endParaRPr lang="pl-PL" sz="1000" dirty="0">
              <a:latin typeface="Verdana" pitchFamily="34" charset="0"/>
            </a:endParaRPr>
          </a:p>
          <a:p>
            <a:pPr>
              <a:lnSpc>
                <a:spcPts val="1340"/>
              </a:lnSpc>
              <a:defRPr/>
            </a:pPr>
            <a:endParaRPr lang="pl-PL" sz="1000" dirty="0" smtClean="0">
              <a:latin typeface="Verdana" pitchFamily="34" charset="0"/>
            </a:endParaRPr>
          </a:p>
        </p:txBody>
      </p:sp>
      <p:sp>
        <p:nvSpPr>
          <p:cNvPr id="3078" name="Line 2"/>
          <p:cNvSpPr>
            <a:spLocks noChangeShapeType="1"/>
          </p:cNvSpPr>
          <p:nvPr/>
        </p:nvSpPr>
        <p:spPr bwMode="auto">
          <a:xfrm>
            <a:off x="5524500" y="0"/>
            <a:ext cx="0" cy="7239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7421</TotalTime>
  <Words>215</Words>
  <Application>Microsoft Office PowerPoint</Application>
  <PresentationFormat>Niestandardowy</PresentationFormat>
  <Paragraphs>133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Projekt domyślny</vt:lpstr>
      <vt:lpstr>Prezentacja programu PowerPoint</vt:lpstr>
      <vt:lpstr>Prezentacja programu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 tytułu slajdu</dc:title>
  <dc:creator>Marcin</dc:creator>
  <cp:lastModifiedBy>%username%</cp:lastModifiedBy>
  <cp:revision>239</cp:revision>
  <cp:lastPrinted>2021-02-16T09:18:22Z</cp:lastPrinted>
  <dcterms:created xsi:type="dcterms:W3CDTF">2004-02-03T12:04:02Z</dcterms:created>
  <dcterms:modified xsi:type="dcterms:W3CDTF">2021-05-28T09:10:58Z</dcterms:modified>
</cp:coreProperties>
</file>